
<file path=[Content_Types].xml><?xml version="1.0" encoding="utf-8"?>
<Types xmlns="http://schemas.openxmlformats.org/package/2006/content-types">
  <Default Extension="doc" ContentType="application/msword"/>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7" r:id="rId5"/>
    <p:sldId id="261" r:id="rId6"/>
    <p:sldId id="263" r:id="rId7"/>
    <p:sldId id="258" r:id="rId8"/>
    <p:sldId id="259"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4/27/2020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4/27/2020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4/27/2020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2.wmf"/><Relationship Id="rId4" Type="http://schemas.openxmlformats.org/officeDocument/2006/relationships/oleObject" Target="../embeddings/Microsoft_Word_97_-_2003_Document.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inglink.com/scene/1310608845847920642"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user1406084"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F7BB-A23E-42B3-92E0-410C16CEC825}"/>
              </a:ext>
            </a:extLst>
          </p:cNvPr>
          <p:cNvSpPr>
            <a:spLocks noGrp="1"/>
          </p:cNvSpPr>
          <p:nvPr>
            <p:ph type="ctrTitle"/>
          </p:nvPr>
        </p:nvSpPr>
        <p:spPr>
          <a:xfrm>
            <a:off x="1285875" y="1386185"/>
            <a:ext cx="8694738" cy="2786320"/>
          </a:xfrm>
        </p:spPr>
        <p:txBody>
          <a:bodyPr/>
          <a:lstStyle/>
          <a:p>
            <a:br>
              <a:rPr lang="sr-Cyrl-RS" dirty="0"/>
            </a:br>
            <a:r>
              <a:rPr lang="sr-Cyrl-RS" dirty="0"/>
              <a:t>„Мој дека је био трешња“ Анђела Нанети</a:t>
            </a:r>
            <a:endParaRPr lang="en-US" dirty="0"/>
          </a:p>
        </p:txBody>
      </p:sp>
      <p:sp>
        <p:nvSpPr>
          <p:cNvPr id="3" name="Subtitle 2">
            <a:extLst>
              <a:ext uri="{FF2B5EF4-FFF2-40B4-BE49-F238E27FC236}">
                <a16:creationId xmlns:a16="http://schemas.microsoft.com/office/drawing/2014/main" id="{873C10E8-1544-4B35-9605-39DD7E746CEC}"/>
              </a:ext>
            </a:extLst>
          </p:cNvPr>
          <p:cNvSpPr>
            <a:spLocks noGrp="1"/>
          </p:cNvSpPr>
          <p:nvPr>
            <p:ph type="subTitle" idx="1"/>
          </p:nvPr>
        </p:nvSpPr>
        <p:spPr>
          <a:xfrm>
            <a:off x="1428751" y="4406468"/>
            <a:ext cx="8551862" cy="282420"/>
          </a:xfrm>
        </p:spPr>
        <p:txBody>
          <a:bodyPr>
            <a:noAutofit/>
          </a:bodyPr>
          <a:lstStyle/>
          <a:p>
            <a:r>
              <a:rPr lang="sr-Cyrl-RS" sz="2800" dirty="0"/>
              <a:t>Настава на даљину</a:t>
            </a:r>
            <a:endParaRPr lang="en-US" sz="2800" dirty="0"/>
          </a:p>
        </p:txBody>
      </p:sp>
      <p:sp>
        <p:nvSpPr>
          <p:cNvPr id="4" name="TextBox 3">
            <a:extLst>
              <a:ext uri="{FF2B5EF4-FFF2-40B4-BE49-F238E27FC236}">
                <a16:creationId xmlns:a16="http://schemas.microsoft.com/office/drawing/2014/main" id="{D6025F80-0E10-482E-985A-BBC5ED9B6836}"/>
              </a:ext>
            </a:extLst>
          </p:cNvPr>
          <p:cNvSpPr txBox="1"/>
          <p:nvPr/>
        </p:nvSpPr>
        <p:spPr>
          <a:xfrm>
            <a:off x="4448175" y="5734050"/>
            <a:ext cx="4972050" cy="461665"/>
          </a:xfrm>
          <a:prstGeom prst="rect">
            <a:avLst/>
          </a:prstGeom>
          <a:noFill/>
        </p:spPr>
        <p:txBody>
          <a:bodyPr wrap="square" rtlCol="0">
            <a:spAutoFit/>
          </a:bodyPr>
          <a:lstStyle/>
          <a:p>
            <a:pPr algn="r"/>
            <a:r>
              <a:rPr lang="sr-Cyrl-RS" sz="2400" dirty="0">
                <a:solidFill>
                  <a:schemeClr val="accent6">
                    <a:lumMod val="20000"/>
                    <a:lumOff val="80000"/>
                  </a:schemeClr>
                </a:solidFill>
              </a:rPr>
              <a:t>Виолета Драшковић</a:t>
            </a:r>
            <a:endParaRPr lang="en-US" sz="2400" dirty="0">
              <a:solidFill>
                <a:schemeClr val="accent6">
                  <a:lumMod val="20000"/>
                  <a:lumOff val="80000"/>
                </a:schemeClr>
              </a:solidFill>
            </a:endParaRPr>
          </a:p>
        </p:txBody>
      </p:sp>
      <p:pic>
        <p:nvPicPr>
          <p:cNvPr id="6" name="Picture 5" descr="A picture containing sign, food&#10;&#10;Description automatically generated">
            <a:extLst>
              <a:ext uri="{FF2B5EF4-FFF2-40B4-BE49-F238E27FC236}">
                <a16:creationId xmlns:a16="http://schemas.microsoft.com/office/drawing/2014/main" id="{9AE433A3-D731-4DE6-8228-C786106EDC2B}"/>
              </a:ext>
            </a:extLst>
          </p:cNvPr>
          <p:cNvPicPr>
            <a:picLocks noChangeAspect="1"/>
          </p:cNvPicPr>
          <p:nvPr/>
        </p:nvPicPr>
        <p:blipFill>
          <a:blip r:embed="rId3"/>
          <a:stretch>
            <a:fillRect/>
          </a:stretch>
        </p:blipFill>
        <p:spPr>
          <a:xfrm>
            <a:off x="8830506" y="1997476"/>
            <a:ext cx="1987772" cy="3220191"/>
          </a:xfrm>
          <a:prstGeom prst="rect">
            <a:avLst/>
          </a:prstGeom>
        </p:spPr>
      </p:pic>
      <p:graphicFrame>
        <p:nvGraphicFramePr>
          <p:cNvPr id="8" name="Object 7">
            <a:extLst>
              <a:ext uri="{FF2B5EF4-FFF2-40B4-BE49-F238E27FC236}">
                <a16:creationId xmlns:a16="http://schemas.microsoft.com/office/drawing/2014/main" id="{956ADABF-D4C5-4E56-825B-119DA21C3DDB}"/>
              </a:ext>
            </a:extLst>
          </p:cNvPr>
          <p:cNvGraphicFramePr>
            <a:graphicFrameLocks noChangeAspect="1"/>
          </p:cNvGraphicFramePr>
          <p:nvPr>
            <p:extLst>
              <p:ext uri="{D42A27DB-BD31-4B8C-83A1-F6EECF244321}">
                <p14:modId xmlns:p14="http://schemas.microsoft.com/office/powerpoint/2010/main" val="3557276598"/>
              </p:ext>
            </p:extLst>
          </p:nvPr>
        </p:nvGraphicFramePr>
        <p:xfrm>
          <a:off x="1199965" y="5337968"/>
          <a:ext cx="914400" cy="792163"/>
        </p:xfrm>
        <a:graphic>
          <a:graphicData uri="http://schemas.openxmlformats.org/presentationml/2006/ole">
            <mc:AlternateContent xmlns:mc="http://schemas.openxmlformats.org/markup-compatibility/2006">
              <mc:Choice xmlns:v="urn:schemas-microsoft-com:vml" Requires="v">
                <p:oleObj spid="_x0000_s104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1199965" y="5337968"/>
                        <a:ext cx="9144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4D6FB31-324E-48ED-B5CF-13046EF9149C}"/>
              </a:ext>
            </a:extLst>
          </p:cNvPr>
          <p:cNvGraphicFramePr>
            <a:graphicFrameLocks noChangeAspect="1"/>
          </p:cNvGraphicFramePr>
          <p:nvPr>
            <p:extLst>
              <p:ext uri="{D42A27DB-BD31-4B8C-83A1-F6EECF244321}">
                <p14:modId xmlns:p14="http://schemas.microsoft.com/office/powerpoint/2010/main" val="1510758566"/>
              </p:ext>
            </p:extLst>
          </p:nvPr>
        </p:nvGraphicFramePr>
        <p:xfrm>
          <a:off x="2425084" y="5337968"/>
          <a:ext cx="914400" cy="792163"/>
        </p:xfrm>
        <a:graphic>
          <a:graphicData uri="http://schemas.openxmlformats.org/presentationml/2006/ole">
            <mc:AlternateContent xmlns:mc="http://schemas.openxmlformats.org/markup-compatibility/2006">
              <mc:Choice xmlns:v="urn:schemas-microsoft-com:vml" Requires="v">
                <p:oleObj spid="_x0000_s1041"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2425084" y="533796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3727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2794F7CB-61E0-43C3-B79A-32ED164FE5B4}"/>
              </a:ext>
            </a:extLst>
          </p:cNvPr>
          <p:cNvSpPr>
            <a:spLocks noGrp="1"/>
          </p:cNvSpPr>
          <p:nvPr>
            <p:ph type="title"/>
          </p:nvPr>
        </p:nvSpPr>
        <p:spPr>
          <a:xfrm>
            <a:off x="994087" y="1130603"/>
            <a:ext cx="3342442" cy="4596794"/>
          </a:xfrm>
        </p:spPr>
        <p:txBody>
          <a:bodyPr anchor="ctr">
            <a:normAutofit/>
          </a:bodyPr>
          <a:lstStyle/>
          <a:p>
            <a:r>
              <a:rPr lang="sr-Cyrl-RS" sz="3200">
                <a:solidFill>
                  <a:srgbClr val="EBEBEB"/>
                </a:solidFill>
              </a:rPr>
              <a:t>Сажетак рада</a:t>
            </a:r>
            <a:endParaRPr lang="en-US" sz="3200">
              <a:solidFill>
                <a:srgbClr val="EBEBEB"/>
              </a:solidFill>
            </a:endParaRPr>
          </a:p>
        </p:txBody>
      </p:sp>
      <p:sp>
        <p:nvSpPr>
          <p:cNvPr id="3" name="Content Placeholder 2">
            <a:extLst>
              <a:ext uri="{FF2B5EF4-FFF2-40B4-BE49-F238E27FC236}">
                <a16:creationId xmlns:a16="http://schemas.microsoft.com/office/drawing/2014/main" id="{685CBFF6-7CAB-4551-B86A-974D19A829C5}"/>
              </a:ext>
            </a:extLst>
          </p:cNvPr>
          <p:cNvSpPr>
            <a:spLocks noGrp="1"/>
          </p:cNvSpPr>
          <p:nvPr>
            <p:ph idx="1"/>
          </p:nvPr>
        </p:nvSpPr>
        <p:spPr>
          <a:xfrm>
            <a:off x="5290077" y="437513"/>
            <a:ext cx="5502614" cy="5954325"/>
          </a:xfrm>
        </p:spPr>
        <p:txBody>
          <a:bodyPr anchor="ctr">
            <a:normAutofit fontScale="85000" lnSpcReduction="10000"/>
          </a:bodyPr>
          <a:lstStyle/>
          <a:p>
            <a:r>
              <a:rPr lang="sr-Cyrl-RS" sz="2000" dirty="0"/>
              <a:t>Настава на даљину је специфичан вид рада са ученицима који носи бројне предности. На наставнику је, као рефлексивном практичару, да те предности искористи. </a:t>
            </a:r>
          </a:p>
          <a:p>
            <a:r>
              <a:rPr lang="sr-Cyrl-RS" sz="2000" dirty="0"/>
              <a:t>У овом раду предстваљена је обрада домаће лектире „Мој дека је био трешња“ Анђеле Нанети. Избор теме одређен је Планом и програмом за шести разред, али и актуелном ванредном ситуацијом када су деца раздвојена од својих блиских – деке и баке.</a:t>
            </a:r>
          </a:p>
          <a:p>
            <a:r>
              <a:rPr lang="sr-Cyrl-RS" sz="2000" dirty="0"/>
              <a:t>У време  „кризе читања књига“ задатак овог рада био је приближити ученицима савремено дело наставом на даљину и мотивисати их да га прочитају, анализирају и разумеју.</a:t>
            </a:r>
          </a:p>
          <a:p>
            <a:r>
              <a:rPr lang="sr-Cyrl-RS" sz="2000" dirty="0"/>
              <a:t>Елементи пројектне наставе састоје се, између осталог,  у повезивању наставе књижевности и филмске уметности. За разумевање анимираног филма потребно је применити знање страног језика јер  је филм титлован на енглеском језику.</a:t>
            </a:r>
            <a:endParaRPr lang="en-US" sz="2000" dirty="0"/>
          </a:p>
        </p:txBody>
      </p:sp>
    </p:spTree>
    <p:extLst>
      <p:ext uri="{BB962C8B-B14F-4D97-AF65-F5344CB8AC3E}">
        <p14:creationId xmlns:p14="http://schemas.microsoft.com/office/powerpoint/2010/main" val="42497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233BA73C-13F4-4C8C-BCFE-5B48074CD569}"/>
              </a:ext>
            </a:extLst>
          </p:cNvPr>
          <p:cNvSpPr>
            <a:spLocks noGrp="1"/>
          </p:cNvSpPr>
          <p:nvPr>
            <p:ph type="title"/>
          </p:nvPr>
        </p:nvSpPr>
        <p:spPr>
          <a:xfrm>
            <a:off x="836247" y="883921"/>
            <a:ext cx="3331893" cy="4888532"/>
          </a:xfrm>
        </p:spPr>
        <p:txBody>
          <a:bodyPr anchor="ctr">
            <a:normAutofit/>
          </a:bodyPr>
          <a:lstStyle/>
          <a:p>
            <a:pPr>
              <a:lnSpc>
                <a:spcPct val="90000"/>
              </a:lnSpc>
            </a:pPr>
            <a:r>
              <a:rPr lang="sr-Cyrl-CS" sz="1800" b="1" cap="all" dirty="0">
                <a:solidFill>
                  <a:srgbClr val="FFFF00"/>
                </a:solidFill>
              </a:rPr>
              <a:t>предме</a:t>
            </a:r>
            <a:r>
              <a:rPr lang="sr-Cyrl-RS" sz="1800" b="1" cap="all" dirty="0">
                <a:solidFill>
                  <a:srgbClr val="FFFF00"/>
                </a:solidFill>
              </a:rPr>
              <a:t>т</a:t>
            </a:r>
            <a:r>
              <a:rPr lang="sr-Cyrl-CS" sz="1800" b="1" cap="all" dirty="0">
                <a:solidFill>
                  <a:srgbClr val="FFFF00"/>
                </a:solidFill>
              </a:rPr>
              <a:t>: сРПСКИ ЈЕЗИК И КЊИЖЕВНОСТ</a:t>
            </a:r>
            <a:br>
              <a:rPr lang="sr-Cyrl-CS" sz="1800" b="1" cap="all" dirty="0">
                <a:solidFill>
                  <a:srgbClr val="FFFF00"/>
                </a:solidFill>
              </a:rPr>
            </a:br>
            <a:br>
              <a:rPr lang="sr-Cyrl-CS" sz="1800" b="1" cap="all" dirty="0">
                <a:solidFill>
                  <a:srgbClr val="FFFF00"/>
                </a:solidFill>
              </a:rPr>
            </a:br>
            <a:r>
              <a:rPr lang="sr-Cyrl-CS" sz="1600" b="1" cap="all" dirty="0">
                <a:solidFill>
                  <a:srgbClr val="FFFF00"/>
                </a:solidFill>
              </a:rPr>
              <a:t>Код учионоце: </a:t>
            </a:r>
            <a:r>
              <a:rPr lang="en-US" sz="1600" dirty="0">
                <a:highlight>
                  <a:srgbClr val="FFFF00"/>
                </a:highlight>
              </a:rPr>
              <a:t>a7xxek7</a:t>
            </a:r>
            <a:br>
              <a:rPr lang="en-US" sz="1600" dirty="0">
                <a:highlight>
                  <a:srgbClr val="FFFF00"/>
                </a:highlight>
              </a:rPr>
            </a:br>
            <a:r>
              <a:rPr lang="sr-Cyrl-RS" sz="1600" dirty="0">
                <a:solidFill>
                  <a:schemeClr val="tx1"/>
                </a:solidFill>
              </a:rPr>
              <a:t>Гугл учионица за шести разред</a:t>
            </a:r>
            <a:br>
              <a:rPr lang="en-US" dirty="0">
                <a:solidFill>
                  <a:schemeClr val="tx1"/>
                </a:solidFill>
              </a:rPr>
            </a:br>
            <a:br>
              <a:rPr lang="sr-Cyrl-CS" sz="1400" b="1" cap="all" dirty="0">
                <a:solidFill>
                  <a:schemeClr val="tx1"/>
                </a:solidFill>
              </a:rPr>
            </a:br>
            <a:br>
              <a:rPr lang="en-US" sz="1400" b="1" dirty="0">
                <a:solidFill>
                  <a:schemeClr val="tx1"/>
                </a:solidFill>
              </a:rPr>
            </a:br>
            <a:r>
              <a:rPr lang="sr-Cyrl-CS" sz="1400" b="1" dirty="0">
                <a:solidFill>
                  <a:srgbClr val="FFFF00"/>
                </a:solidFill>
              </a:rPr>
              <a:t>ДОСАДАШЊА РЕАЛИЗАЦИЈА</a:t>
            </a:r>
            <a:r>
              <a:rPr lang="sr-Cyrl-CS" sz="1400" b="1" dirty="0">
                <a:solidFill>
                  <a:schemeClr val="tx1"/>
                </a:solidFill>
              </a:rPr>
              <a:t>: Наставна тема је реализована са ученицима.</a:t>
            </a:r>
            <a:br>
              <a:rPr lang="sr-Cyrl-CS" sz="1400" b="1" dirty="0">
                <a:solidFill>
                  <a:schemeClr val="tx1"/>
                </a:solidFill>
              </a:rPr>
            </a:br>
            <a:br>
              <a:rPr lang="en-US" sz="1400" b="1" dirty="0">
                <a:solidFill>
                  <a:schemeClr val="tx1"/>
                </a:solidFill>
              </a:rPr>
            </a:br>
            <a:r>
              <a:rPr lang="sr-Cyrl-CS" sz="1400" b="1" dirty="0">
                <a:solidFill>
                  <a:srgbClr val="FFFF00"/>
                </a:solidFill>
              </a:rPr>
              <a:t>Предметни наставник</a:t>
            </a:r>
            <a:r>
              <a:rPr lang="sr-Cyrl-CS" sz="1400" b="1" dirty="0">
                <a:solidFill>
                  <a:schemeClr val="tx1"/>
                </a:solidFill>
              </a:rPr>
              <a:t>: Виолета Драшковић </a:t>
            </a:r>
            <a:br>
              <a:rPr lang="sr-Cyrl-CS" sz="1400" b="1" dirty="0">
                <a:solidFill>
                  <a:schemeClr val="tx1"/>
                </a:solidFill>
              </a:rPr>
            </a:br>
            <a:br>
              <a:rPr lang="en-US" sz="1400" b="1" dirty="0">
                <a:solidFill>
                  <a:schemeClr val="tx1"/>
                </a:solidFill>
              </a:rPr>
            </a:br>
            <a:r>
              <a:rPr lang="sr-Cyrl-CS" sz="1400" b="1" dirty="0">
                <a:solidFill>
                  <a:schemeClr val="tx1"/>
                </a:solidFill>
              </a:rPr>
              <a:t>Основна школа „Др Јован Цвијић“ Смедерево</a:t>
            </a:r>
            <a:br>
              <a:rPr lang="sr-Cyrl-CS" sz="1400" b="1" dirty="0">
                <a:solidFill>
                  <a:schemeClr val="tx1"/>
                </a:solidFill>
              </a:rPr>
            </a:br>
            <a:br>
              <a:rPr lang="en-US" sz="1400" b="1" dirty="0">
                <a:solidFill>
                  <a:schemeClr val="tx1"/>
                </a:solidFill>
              </a:rPr>
            </a:br>
            <a:r>
              <a:rPr lang="ru-RU" sz="1400" b="1" dirty="0">
                <a:solidFill>
                  <a:srgbClr val="FFFF00"/>
                </a:solidFill>
              </a:rPr>
              <a:t>Анђела Нанети </a:t>
            </a:r>
            <a:r>
              <a:rPr lang="ru-RU" sz="1400" b="1" i="1" dirty="0">
                <a:solidFill>
                  <a:srgbClr val="FFFF00"/>
                </a:solidFill>
              </a:rPr>
              <a:t>Мој дека је био трешња</a:t>
            </a:r>
            <a:r>
              <a:rPr lang="ru-RU" sz="1400" b="1" dirty="0">
                <a:solidFill>
                  <a:srgbClr val="FFFF00"/>
                </a:solidFill>
              </a:rPr>
              <a:t> обрада домаће лектире, шести разред.</a:t>
            </a:r>
            <a:br>
              <a:rPr lang="en-US" b="1" dirty="0">
                <a:solidFill>
                  <a:srgbClr val="FFFF00"/>
                </a:solidFill>
              </a:rPr>
            </a:br>
            <a:endParaRPr lang="en-US" dirty="0">
              <a:solidFill>
                <a:srgbClr val="FFFF00"/>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8D1D9A-DB3B-4CD7-A571-554D29C9FF6B}"/>
              </a:ext>
            </a:extLst>
          </p:cNvPr>
          <p:cNvSpPr>
            <a:spLocks noGrp="1"/>
          </p:cNvSpPr>
          <p:nvPr>
            <p:ph idx="1"/>
          </p:nvPr>
        </p:nvSpPr>
        <p:spPr>
          <a:xfrm>
            <a:off x="4351020" y="784860"/>
            <a:ext cx="7315200" cy="5303520"/>
          </a:xfrm>
        </p:spPr>
        <p:txBody>
          <a:bodyPr anchor="ctr">
            <a:normAutofit/>
          </a:bodyPr>
          <a:lstStyle/>
          <a:p>
            <a:pPr>
              <a:lnSpc>
                <a:spcPct val="90000"/>
              </a:lnSpc>
            </a:pPr>
            <a:r>
              <a:rPr lang="ru-RU" sz="1200" b="1" dirty="0">
                <a:solidFill>
                  <a:srgbClr val="FFFF00"/>
                </a:solidFill>
              </a:rPr>
              <a:t>Тип часа</a:t>
            </a:r>
            <a:r>
              <a:rPr lang="ru-RU" sz="1200" b="1" dirty="0">
                <a:solidFill>
                  <a:schemeClr val="tx1"/>
                </a:solidFill>
              </a:rPr>
              <a:t>: обрада – први час</a:t>
            </a:r>
            <a:endParaRPr lang="en-US" sz="1200" b="1" dirty="0">
              <a:solidFill>
                <a:schemeClr val="tx1"/>
              </a:solidFill>
            </a:endParaRPr>
          </a:p>
          <a:p>
            <a:pPr>
              <a:lnSpc>
                <a:spcPct val="90000"/>
              </a:lnSpc>
            </a:pPr>
            <a:r>
              <a:rPr lang="ru-RU" sz="1200" b="1" dirty="0">
                <a:solidFill>
                  <a:schemeClr val="tx1"/>
                </a:solidFill>
              </a:rPr>
              <a:t>                  утврђивање – други час</a:t>
            </a:r>
            <a:endParaRPr lang="en-US" sz="1200" b="1" dirty="0">
              <a:solidFill>
                <a:schemeClr val="tx1"/>
              </a:solidFill>
            </a:endParaRPr>
          </a:p>
          <a:p>
            <a:pPr>
              <a:lnSpc>
                <a:spcPct val="90000"/>
              </a:lnSpc>
            </a:pPr>
            <a:r>
              <a:rPr lang="ru-RU" sz="1200" b="1" dirty="0">
                <a:solidFill>
                  <a:srgbClr val="FFFF00"/>
                </a:solidFill>
              </a:rPr>
              <a:t>Увођење новине</a:t>
            </a:r>
            <a:endParaRPr lang="en-US" sz="1200" b="1" dirty="0">
              <a:solidFill>
                <a:srgbClr val="FFFF00"/>
              </a:solidFill>
            </a:endParaRPr>
          </a:p>
          <a:p>
            <a:pPr lvl="0">
              <a:lnSpc>
                <a:spcPct val="90000"/>
              </a:lnSpc>
            </a:pPr>
            <a:r>
              <a:rPr lang="sr-Cyrl-CS" sz="1200" b="1" dirty="0">
                <a:solidFill>
                  <a:schemeClr val="tx1"/>
                </a:solidFill>
              </a:rPr>
              <a:t>Настава на даљину при обради домаће лектире;</a:t>
            </a:r>
            <a:endParaRPr lang="en-US" sz="1200" b="1" dirty="0">
              <a:solidFill>
                <a:schemeClr val="tx1"/>
              </a:solidFill>
            </a:endParaRPr>
          </a:p>
          <a:p>
            <a:pPr lvl="0">
              <a:lnSpc>
                <a:spcPct val="90000"/>
              </a:lnSpc>
            </a:pPr>
            <a:r>
              <a:rPr lang="sr-Cyrl-CS" sz="1200" b="1" dirty="0">
                <a:solidFill>
                  <a:schemeClr val="tx1"/>
                </a:solidFill>
              </a:rPr>
              <a:t>Корелација са садржајем наставе других предмета: енглеским језиком, информатиком, музичка и ликовна култура.</a:t>
            </a:r>
            <a:endParaRPr lang="en-US" sz="1200" b="1" dirty="0">
              <a:solidFill>
                <a:schemeClr val="tx1"/>
              </a:solidFill>
            </a:endParaRPr>
          </a:p>
          <a:p>
            <a:pPr lvl="0">
              <a:lnSpc>
                <a:spcPct val="90000"/>
              </a:lnSpc>
            </a:pPr>
            <a:r>
              <a:rPr lang="sr-Cyrl-CS" sz="1200" b="1" dirty="0">
                <a:solidFill>
                  <a:schemeClr val="tx1"/>
                </a:solidFill>
              </a:rPr>
              <a:t>Ученици, мотивисани делом и темом, сами креирају своје виђење, процењују и бирају израду задатака, сарађују онлајн, процењују и оцењују сопствени и туђи рад, аргументујући своје ставове.</a:t>
            </a:r>
            <a:endParaRPr lang="en-US" sz="1200" b="1" dirty="0">
              <a:solidFill>
                <a:schemeClr val="tx1"/>
              </a:solidFill>
            </a:endParaRPr>
          </a:p>
          <a:p>
            <a:pPr lvl="0">
              <a:lnSpc>
                <a:spcPct val="90000"/>
              </a:lnSpc>
            </a:pPr>
            <a:r>
              <a:rPr lang="sr-Cyrl-CS" sz="1200" b="1" dirty="0">
                <a:solidFill>
                  <a:schemeClr val="tx1"/>
                </a:solidFill>
              </a:rPr>
              <a:t>Ученици вреднују мишљење у онлајн расправи (сопствено и других ученика) према унапред одређеним правилима добре комуникације.</a:t>
            </a:r>
            <a:endParaRPr lang="en-US" sz="1200" b="1" dirty="0">
              <a:solidFill>
                <a:schemeClr val="tx1"/>
              </a:solidFill>
            </a:endParaRPr>
          </a:p>
          <a:p>
            <a:pPr lvl="0">
              <a:lnSpc>
                <a:spcPct val="90000"/>
              </a:lnSpc>
            </a:pPr>
            <a:r>
              <a:rPr lang="sr-Cyrl-CS" sz="1200" b="1" dirty="0">
                <a:solidFill>
                  <a:schemeClr val="tx1"/>
                </a:solidFill>
              </a:rPr>
              <a:t>Ученици имају активну улогу у креирању личног образовног окружења. Имају интернет, бројне изворе информација и подстицајно окружење, могу да бирају сопствене задатке, начин комуникације и постављање њима одговарјућих критеријума у вредновању туђих ставова.</a:t>
            </a:r>
            <a:endParaRPr lang="en-US" sz="1200" b="1" dirty="0">
              <a:solidFill>
                <a:schemeClr val="tx1"/>
              </a:solidFill>
            </a:endParaRPr>
          </a:p>
          <a:p>
            <a:pPr lvl="0">
              <a:lnSpc>
                <a:spcPct val="90000"/>
              </a:lnSpc>
            </a:pPr>
            <a:r>
              <a:rPr lang="sr-Cyrl-CS" sz="1200" b="1" dirty="0">
                <a:solidFill>
                  <a:schemeClr val="tx1"/>
                </a:solidFill>
              </a:rPr>
              <a:t>Наставник је рефлексивни практичар који се укључује по потреби. Он пружа онлајн подршку, подстиче, по потреби објашњава, и са ученицима вреднује исходе часа.</a:t>
            </a:r>
            <a:endParaRPr lang="en-US" sz="1200" b="1" dirty="0">
              <a:solidFill>
                <a:schemeClr val="tx1"/>
              </a:solidFill>
            </a:endParaRPr>
          </a:p>
          <a:p>
            <a:pPr lvl="0">
              <a:lnSpc>
                <a:spcPct val="90000"/>
              </a:lnSpc>
            </a:pPr>
            <a:r>
              <a:rPr lang="sr-Cyrl-CS" sz="1200" b="1" dirty="0">
                <a:solidFill>
                  <a:schemeClr val="tx1"/>
                </a:solidFill>
              </a:rPr>
              <a:t>Ученику је дат извор интернет и књига, начин комуникације путем Гугл учионице, вајбер група, Фејсбук група... </a:t>
            </a:r>
            <a:endParaRPr lang="en-US" sz="1200" b="1" dirty="0">
              <a:solidFill>
                <a:schemeClr val="tx1"/>
              </a:solidFill>
            </a:endParaRPr>
          </a:p>
          <a:p>
            <a:pPr lvl="0">
              <a:lnSpc>
                <a:spcPct val="90000"/>
              </a:lnSpc>
            </a:pPr>
            <a:r>
              <a:rPr lang="sr-Cyrl-CS" sz="1200" b="1" dirty="0">
                <a:solidFill>
                  <a:schemeClr val="tx1"/>
                </a:solidFill>
              </a:rPr>
              <a:t>Сваки ученик има сопствени ниво постигнућа. Ученици раде на изградњи заједничких, али изграђују и сопствене критеријуме за вредновање. Оцена ученика зависи пре свега од његовог ангажовања.</a:t>
            </a:r>
            <a:endParaRPr lang="en-US" sz="1200" b="1" dirty="0">
              <a:solidFill>
                <a:schemeClr val="tx1"/>
              </a:solidFill>
            </a:endParaRPr>
          </a:p>
          <a:p>
            <a:pPr>
              <a:lnSpc>
                <a:spcPct val="90000"/>
              </a:lnSpc>
            </a:pPr>
            <a:endParaRPr lang="en-US" sz="600" dirty="0">
              <a:solidFill>
                <a:schemeClr val="tx1"/>
              </a:solidFill>
            </a:endParaRPr>
          </a:p>
        </p:txBody>
      </p:sp>
    </p:spTree>
    <p:extLst>
      <p:ext uri="{BB962C8B-B14F-4D97-AF65-F5344CB8AC3E}">
        <p14:creationId xmlns:p14="http://schemas.microsoft.com/office/powerpoint/2010/main" val="287256828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42" name="Group 4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43" name="Rectangle 4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2" name="Title 1">
            <a:extLst>
              <a:ext uri="{FF2B5EF4-FFF2-40B4-BE49-F238E27FC236}">
                <a16:creationId xmlns:a16="http://schemas.microsoft.com/office/drawing/2014/main" id="{5DB03E2C-A749-4DAC-BFFA-E00A28F3E071}"/>
              </a:ext>
            </a:extLst>
          </p:cNvPr>
          <p:cNvSpPr txBox="1">
            <a:spLocks/>
          </p:cNvSpPr>
          <p:nvPr/>
        </p:nvSpPr>
        <p:spPr bwMode="gray">
          <a:xfrm>
            <a:off x="1066800" y="1276351"/>
            <a:ext cx="7823200" cy="44640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Bef>
                <a:spcPts val="1000"/>
              </a:spcBef>
              <a:buClr>
                <a:schemeClr val="accent1"/>
              </a:buClr>
              <a:buSzPct val="80000"/>
              <a:buFont typeface="Wingdings 3" charset="2"/>
              <a:buChar char=""/>
            </a:pPr>
            <a:endParaRPr lang="sr-Cyrl-RS" sz="1000" dirty="0">
              <a:solidFill>
                <a:schemeClr val="tx1"/>
              </a:solidFill>
              <a:latin typeface="+mn-lt"/>
              <a:ea typeface="+mn-ea"/>
              <a:cs typeface="+mn-cs"/>
            </a:endParaRPr>
          </a:p>
          <a:p>
            <a:pPr>
              <a:lnSpc>
                <a:spcPct val="90000"/>
              </a:lnSpc>
              <a:spcBef>
                <a:spcPts val="1000"/>
              </a:spcBef>
              <a:buClr>
                <a:schemeClr val="accent1"/>
              </a:buClr>
              <a:buSzPct val="80000"/>
              <a:buFont typeface="Wingdings 3" charset="2"/>
              <a:buChar char=""/>
            </a:pPr>
            <a:r>
              <a:rPr lang="en-US" sz="1000" dirty="0">
                <a:solidFill>
                  <a:schemeClr val="tx1"/>
                </a:solidFill>
                <a:latin typeface="+mn-lt"/>
                <a:ea typeface="+mn-ea"/>
                <a:cs typeface="+mn-cs"/>
              </a:rPr>
              <a:t>2</a:t>
            </a:r>
            <a:r>
              <a:rPr lang="en-US" sz="1000" b="1" dirty="0">
                <a:solidFill>
                  <a:schemeClr val="tx1"/>
                </a:solidFill>
                <a:latin typeface="+mn-lt"/>
                <a:ea typeface="+mn-ea"/>
                <a:cs typeface="+mn-cs"/>
              </a:rPr>
              <a:t>. ПЛАНИРАЊЕ И ОРГАНИЗАЦИЈА ЧАСА</a:t>
            </a:r>
            <a:br>
              <a:rPr lang="en-US" sz="1000" dirty="0">
                <a:solidFill>
                  <a:schemeClr val="tx1"/>
                </a:solidFill>
                <a:latin typeface="+mn-lt"/>
                <a:ea typeface="+mn-ea"/>
                <a:cs typeface="+mn-cs"/>
              </a:rPr>
            </a:br>
            <a:br>
              <a:rPr lang="en-US" sz="1000" dirty="0">
                <a:solidFill>
                  <a:schemeClr val="tx1"/>
                </a:solidFill>
                <a:latin typeface="+mn-lt"/>
                <a:ea typeface="+mn-ea"/>
                <a:cs typeface="+mn-cs"/>
              </a:rPr>
            </a:br>
            <a:r>
              <a:rPr lang="en-US" sz="1000" dirty="0" err="1">
                <a:solidFill>
                  <a:srgbClr val="FFFF00"/>
                </a:solidFill>
                <a:latin typeface="+mn-lt"/>
                <a:ea typeface="+mn-ea"/>
                <a:cs typeface="+mn-cs"/>
              </a:rPr>
              <a:t>Општи</a:t>
            </a:r>
            <a:r>
              <a:rPr lang="en-US" sz="1000" dirty="0">
                <a:solidFill>
                  <a:srgbClr val="FFFF00"/>
                </a:solidFill>
                <a:latin typeface="+mn-lt"/>
                <a:ea typeface="+mn-ea"/>
                <a:cs typeface="+mn-cs"/>
              </a:rPr>
              <a:t> </a:t>
            </a:r>
            <a:r>
              <a:rPr lang="en-US" sz="1000" dirty="0" err="1">
                <a:solidFill>
                  <a:srgbClr val="FFFF00"/>
                </a:solidFill>
                <a:latin typeface="+mn-lt"/>
                <a:ea typeface="+mn-ea"/>
                <a:cs typeface="+mn-cs"/>
              </a:rPr>
              <a:t>циљ</a:t>
            </a:r>
            <a:r>
              <a:rPr lang="en-US" sz="1000" dirty="0">
                <a:solidFill>
                  <a:schemeClr val="tx1"/>
                </a:solidFill>
                <a:latin typeface="+mn-lt"/>
                <a:ea typeface="+mn-ea"/>
                <a:cs typeface="+mn-cs"/>
              </a:rPr>
              <a:t>: </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Мотивисати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ученике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прочитају</a:t>
            </a:r>
            <a:r>
              <a:rPr lang="en-US" sz="1000" dirty="0">
                <a:solidFill>
                  <a:schemeClr val="tx1"/>
                </a:solidFill>
                <a:latin typeface="+mn-lt"/>
                <a:ea typeface="+mn-ea"/>
                <a:cs typeface="+mn-cs"/>
              </a:rPr>
              <a:t> </a:t>
            </a:r>
            <a:r>
              <a:rPr lang="sr-Cyrl-RS" sz="1000" dirty="0">
                <a:solidFill>
                  <a:schemeClr val="tx1"/>
                </a:solidFill>
                <a:latin typeface="+mn-lt"/>
                <a:ea typeface="+mn-ea"/>
                <a:cs typeface="+mn-cs"/>
              </a:rPr>
              <a:t>и </a:t>
            </a:r>
            <a:r>
              <a:rPr lang="en-US" sz="1000" dirty="0" err="1">
                <a:solidFill>
                  <a:schemeClr val="tx1"/>
                </a:solidFill>
                <a:latin typeface="+mn-lt"/>
                <a:ea typeface="+mn-ea"/>
                <a:cs typeface="+mn-cs"/>
              </a:rPr>
              <a:t>самостално</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анализирају</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дело</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Мој</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дека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је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био</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трешња</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Развој</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вештине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тумачења</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доживљавања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књижевног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дела</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Развој</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креативности</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маштовитости</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Стварање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окружења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развој</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критичког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мишљења</a:t>
            </a:r>
            <a:br>
              <a:rPr lang="en-US" sz="1000" dirty="0">
                <a:solidFill>
                  <a:schemeClr val="tx1"/>
                </a:solidFill>
                <a:latin typeface="+mn-lt"/>
                <a:ea typeface="+mn-ea"/>
                <a:cs typeface="+mn-cs"/>
              </a:rPr>
            </a:br>
            <a:br>
              <a:rPr lang="en-US" sz="1000" dirty="0">
                <a:solidFill>
                  <a:schemeClr val="tx1"/>
                </a:solidFill>
                <a:latin typeface="+mn-lt"/>
                <a:ea typeface="+mn-ea"/>
                <a:cs typeface="+mn-cs"/>
              </a:rPr>
            </a:br>
            <a:r>
              <a:rPr lang="en-US" sz="1000" dirty="0" err="1">
                <a:solidFill>
                  <a:srgbClr val="FFFF00"/>
                </a:solidFill>
                <a:latin typeface="+mn-lt"/>
                <a:ea typeface="+mn-ea"/>
                <a:cs typeface="+mn-cs"/>
              </a:rPr>
              <a:t>Образовни</a:t>
            </a:r>
            <a:r>
              <a:rPr lang="en-US" sz="1000" dirty="0">
                <a:solidFill>
                  <a:srgbClr val="FFFF00"/>
                </a:solidFill>
                <a:latin typeface="+mn-lt"/>
                <a:ea typeface="+mn-ea"/>
                <a:cs typeface="+mn-cs"/>
              </a:rPr>
              <a:t>:</a:t>
            </a:r>
            <a:r>
              <a:rPr lang="sr-Cyrl-RS" sz="1000" dirty="0">
                <a:solidFill>
                  <a:srgbClr val="FFFF00"/>
                </a:solidFill>
                <a:latin typeface="+mn-lt"/>
                <a:ea typeface="+mn-ea"/>
                <a:cs typeface="+mn-cs"/>
              </a:rPr>
              <a:t> </a:t>
            </a:r>
            <a:r>
              <a:rPr lang="en-US" sz="1000" dirty="0" err="1">
                <a:solidFill>
                  <a:schemeClr val="tx1"/>
                </a:solidFill>
                <a:latin typeface="+mn-lt"/>
                <a:ea typeface="+mn-ea"/>
                <a:cs typeface="+mn-cs"/>
              </a:rPr>
              <a:t>Упознавање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ученика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делом</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савремене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светске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књижевности</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Оспособљавање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ученика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самосталну</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анализу</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књижевноуметничког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дела</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Подстицати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ученике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самостално</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читају</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доживљавају</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тумаче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књижевно</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дело</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Подстицање</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развијање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критичког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односа</a:t>
            </a:r>
            <a:r>
              <a:rPr lang="en-US" sz="1000" dirty="0">
                <a:solidFill>
                  <a:schemeClr val="tx1"/>
                </a:solidFill>
                <a:latin typeface="+mn-lt"/>
                <a:ea typeface="+mn-ea"/>
                <a:cs typeface="+mn-cs"/>
              </a:rPr>
              <a:t> у </a:t>
            </a:r>
            <a:r>
              <a:rPr lang="en-US" sz="1000" dirty="0" err="1">
                <a:solidFill>
                  <a:schemeClr val="tx1"/>
                </a:solidFill>
                <a:latin typeface="+mn-lt"/>
                <a:ea typeface="+mn-ea"/>
                <a:cs typeface="+mn-cs"/>
              </a:rPr>
              <a:t>приступу</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уметничком</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делу</a:t>
            </a:r>
            <a:br>
              <a:rPr lang="en-US" sz="1000" dirty="0">
                <a:solidFill>
                  <a:schemeClr val="tx1"/>
                </a:solidFill>
                <a:latin typeface="+mn-lt"/>
                <a:ea typeface="+mn-ea"/>
                <a:cs typeface="+mn-cs"/>
              </a:rPr>
            </a:br>
            <a:br>
              <a:rPr lang="en-US" sz="1000" dirty="0">
                <a:solidFill>
                  <a:schemeClr val="tx1"/>
                </a:solidFill>
                <a:latin typeface="+mn-lt"/>
                <a:ea typeface="+mn-ea"/>
                <a:cs typeface="+mn-cs"/>
              </a:rPr>
            </a:br>
            <a:r>
              <a:rPr lang="en-US" sz="1000" dirty="0" err="1">
                <a:solidFill>
                  <a:srgbClr val="FFFF00"/>
                </a:solidFill>
                <a:latin typeface="+mn-lt"/>
                <a:ea typeface="+mn-ea"/>
                <a:cs typeface="+mn-cs"/>
              </a:rPr>
              <a:t>Специфични</a:t>
            </a:r>
            <a:r>
              <a:rPr lang="en-US" sz="1000" dirty="0">
                <a:solidFill>
                  <a:srgbClr val="FFFF00"/>
                </a:solidFill>
                <a:latin typeface="+mn-lt"/>
                <a:ea typeface="+mn-ea"/>
                <a:cs typeface="+mn-cs"/>
              </a:rPr>
              <a:t> </a:t>
            </a:r>
            <a:r>
              <a:rPr lang="en-US" sz="1000" dirty="0" err="1">
                <a:solidFill>
                  <a:srgbClr val="FFFF00"/>
                </a:solidFill>
                <a:latin typeface="+mn-lt"/>
                <a:ea typeface="+mn-ea"/>
                <a:cs typeface="+mn-cs"/>
              </a:rPr>
              <a:t>циљеви</a:t>
            </a:r>
            <a:r>
              <a:rPr lang="en-US" sz="1000" dirty="0">
                <a:solidFill>
                  <a:srgbClr val="FFFF00"/>
                </a:solidFill>
                <a:latin typeface="+mn-lt"/>
                <a:ea typeface="+mn-ea"/>
                <a:cs typeface="+mn-cs"/>
              </a:rPr>
              <a:t> </a:t>
            </a:r>
            <a:r>
              <a:rPr lang="en-US" sz="1000" dirty="0" err="1">
                <a:solidFill>
                  <a:srgbClr val="FFFF00"/>
                </a:solidFill>
                <a:latin typeface="+mn-lt"/>
                <a:ea typeface="+mn-ea"/>
                <a:cs typeface="+mn-cs"/>
              </a:rPr>
              <a:t>часова</a:t>
            </a:r>
            <a:r>
              <a:rPr lang="en-US" sz="1000" dirty="0">
                <a:solidFill>
                  <a:srgbClr val="FFFF00"/>
                </a:solidFill>
                <a:latin typeface="+mn-lt"/>
                <a:ea typeface="+mn-ea"/>
                <a:cs typeface="+mn-cs"/>
              </a:rPr>
              <a:t>:</a:t>
            </a:r>
            <a:br>
              <a:rPr lang="en-US" sz="1000" dirty="0">
                <a:solidFill>
                  <a:srgbClr val="FFFF00"/>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Самостално</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проналази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информације</a:t>
            </a:r>
            <a:br>
              <a:rPr lang="en-US" sz="1000" dirty="0">
                <a:solidFill>
                  <a:schemeClr val="tx1"/>
                </a:solidFill>
                <a:latin typeface="+mn-lt"/>
                <a:ea typeface="+mn-ea"/>
                <a:cs typeface="+mn-cs"/>
              </a:rPr>
            </a:br>
            <a:r>
              <a:rPr lang="en-US" sz="1000" dirty="0">
                <a:solidFill>
                  <a:schemeClr val="tx1"/>
                </a:solidFill>
                <a:latin typeface="+mn-lt"/>
                <a:ea typeface="+mn-ea"/>
                <a:cs typeface="+mn-cs"/>
              </a:rPr>
              <a:t>•</a:t>
            </a:r>
            <a:r>
              <a:rPr lang="sr-Cyrl-RS" sz="1000" dirty="0">
                <a:solidFill>
                  <a:schemeClr val="tx1"/>
                </a:solidFill>
                <a:latin typeface="+mn-lt"/>
                <a:ea typeface="+mn-ea"/>
                <a:cs typeface="+mn-cs"/>
              </a:rPr>
              <a:t>	</a:t>
            </a:r>
            <a:r>
              <a:rPr lang="en-US" sz="1000" dirty="0" err="1">
                <a:solidFill>
                  <a:schemeClr val="tx1"/>
                </a:solidFill>
                <a:latin typeface="+mn-lt"/>
                <a:ea typeface="+mn-ea"/>
                <a:cs typeface="+mn-cs"/>
              </a:rPr>
              <a:t>Има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критички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однос</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према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сопственом</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туђем</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раду</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Ради</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учи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на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различите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начине</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Планира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своје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активности</a:t>
            </a:r>
            <a:r>
              <a:rPr lang="en-US" sz="1000" dirty="0">
                <a:solidFill>
                  <a:schemeClr val="tx1"/>
                </a:solidFill>
                <a:latin typeface="+mn-lt"/>
                <a:ea typeface="+mn-ea"/>
                <a:cs typeface="+mn-cs"/>
              </a:rPr>
              <a:t> </a:t>
            </a:r>
            <a:br>
              <a:rPr lang="en-US" sz="1000" dirty="0">
                <a:solidFill>
                  <a:schemeClr val="tx1"/>
                </a:solidFill>
                <a:latin typeface="+mn-lt"/>
                <a:ea typeface="+mn-ea"/>
                <a:cs typeface="+mn-cs"/>
              </a:rPr>
            </a:br>
            <a:r>
              <a:rPr lang="en-US" sz="1000" dirty="0">
                <a:solidFill>
                  <a:schemeClr val="tx1"/>
                </a:solidFill>
                <a:latin typeface="+mn-lt"/>
                <a:ea typeface="+mn-ea"/>
                <a:cs typeface="+mn-cs"/>
              </a:rPr>
              <a:t>•</a:t>
            </a:r>
            <a:r>
              <a:rPr lang="sr-Cyrl-RS" sz="1000" dirty="0">
                <a:solidFill>
                  <a:schemeClr val="tx1"/>
                </a:solidFill>
                <a:latin typeface="+mn-lt"/>
                <a:ea typeface="+mn-ea"/>
                <a:cs typeface="+mn-cs"/>
              </a:rPr>
              <a:t>	</a:t>
            </a:r>
            <a:r>
              <a:rPr lang="en-US" sz="1000" dirty="0" err="1">
                <a:solidFill>
                  <a:schemeClr val="tx1"/>
                </a:solidFill>
                <a:latin typeface="+mn-lt"/>
                <a:ea typeface="+mn-ea"/>
                <a:cs typeface="+mn-cs"/>
              </a:rPr>
              <a:t>Добијене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продукте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учини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видљивим</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представи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их</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другима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учење</a:t>
            </a:r>
            <a:r>
              <a:rPr lang="en-US" sz="1000" dirty="0">
                <a:solidFill>
                  <a:schemeClr val="tx1"/>
                </a:solidFill>
                <a:latin typeface="+mn-lt"/>
                <a:ea typeface="+mn-ea"/>
                <a:cs typeface="+mn-cs"/>
              </a:rPr>
              <a:t> </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Ненасилно</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решава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сукоб</a:t>
            </a:r>
            <a:r>
              <a:rPr lang="en-US" sz="1000" dirty="0">
                <a:solidFill>
                  <a:schemeClr val="tx1"/>
                </a:solidFill>
                <a:latin typeface="+mn-lt"/>
                <a:ea typeface="+mn-ea"/>
                <a:cs typeface="+mn-cs"/>
              </a:rPr>
              <a:t> у </a:t>
            </a:r>
            <a:r>
              <a:rPr lang="en-US" sz="1000" dirty="0" err="1">
                <a:solidFill>
                  <a:schemeClr val="tx1"/>
                </a:solidFill>
                <a:latin typeface="+mn-lt"/>
                <a:ea typeface="+mn-ea"/>
                <a:cs typeface="+mn-cs"/>
              </a:rPr>
              <a:t>вези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различитим</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мишљењима</a:t>
            </a:r>
            <a:br>
              <a:rPr lang="en-US" sz="1000" dirty="0">
                <a:solidFill>
                  <a:schemeClr val="tx1"/>
                </a:solidFill>
                <a:latin typeface="+mn-lt"/>
                <a:ea typeface="+mn-ea"/>
                <a:cs typeface="+mn-cs"/>
              </a:rPr>
            </a:br>
            <a:br>
              <a:rPr lang="en-US" sz="1000" dirty="0">
                <a:solidFill>
                  <a:schemeClr val="tx1"/>
                </a:solidFill>
                <a:latin typeface="+mn-lt"/>
                <a:ea typeface="+mn-ea"/>
                <a:cs typeface="+mn-cs"/>
              </a:rPr>
            </a:br>
            <a:r>
              <a:rPr lang="en-US" sz="1000" dirty="0" err="1">
                <a:solidFill>
                  <a:srgbClr val="FFFF00"/>
                </a:solidFill>
                <a:latin typeface="+mn-lt"/>
                <a:ea typeface="+mn-ea"/>
                <a:cs typeface="+mn-cs"/>
              </a:rPr>
              <a:t>Сазнајни</a:t>
            </a:r>
            <a:r>
              <a:rPr lang="en-US" sz="1000" dirty="0">
                <a:solidFill>
                  <a:srgbClr val="FFFF00"/>
                </a:solidFill>
                <a:latin typeface="+mn-lt"/>
                <a:ea typeface="+mn-ea"/>
                <a:cs typeface="+mn-cs"/>
              </a:rPr>
              <a:t> </a:t>
            </a:r>
            <a:r>
              <a:rPr lang="en-US" sz="1000" dirty="0" err="1">
                <a:solidFill>
                  <a:srgbClr val="FFFF00"/>
                </a:solidFill>
                <a:latin typeface="+mn-lt"/>
                <a:ea typeface="+mn-ea"/>
                <a:cs typeface="+mn-cs"/>
              </a:rPr>
              <a:t>циљеви</a:t>
            </a:r>
            <a:r>
              <a:rPr lang="en-US" sz="1000" dirty="0">
                <a:solidFill>
                  <a:srgbClr val="FFFF00"/>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Упознавање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радом</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едукативних</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апликација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Thinklink</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Wordwall</a:t>
            </a:r>
            <a:r>
              <a:rPr lang="en-US" sz="1000" dirty="0">
                <a:solidFill>
                  <a:schemeClr val="tx1"/>
                </a:solidFill>
                <a:latin typeface="+mn-lt"/>
                <a:ea typeface="+mn-ea"/>
                <a:cs typeface="+mn-cs"/>
              </a:rPr>
              <a:t>.</a:t>
            </a:r>
            <a:endParaRPr lang="sr-Cyrl-RS" sz="1000" dirty="0">
              <a:solidFill>
                <a:schemeClr val="tx1"/>
              </a:solidFill>
              <a:latin typeface="+mn-lt"/>
              <a:ea typeface="+mn-ea"/>
              <a:cs typeface="+mn-cs"/>
            </a:endParaRPr>
          </a:p>
          <a:p>
            <a:pPr>
              <a:lnSpc>
                <a:spcPct val="90000"/>
              </a:lnSpc>
              <a:spcBef>
                <a:spcPts val="1000"/>
              </a:spcBef>
              <a:buClr>
                <a:schemeClr val="accent1"/>
              </a:buClr>
              <a:buSzPct val="80000"/>
              <a:buFont typeface="Wingdings 3" charset="2"/>
              <a:buChar char=""/>
            </a:pPr>
            <a:br>
              <a:rPr lang="en-US" sz="1000" dirty="0">
                <a:solidFill>
                  <a:schemeClr val="tx1"/>
                </a:solidFill>
                <a:latin typeface="+mn-lt"/>
                <a:ea typeface="+mn-ea"/>
                <a:cs typeface="+mn-cs"/>
              </a:rPr>
            </a:br>
            <a:r>
              <a:rPr lang="en-US" sz="1000" dirty="0" err="1">
                <a:solidFill>
                  <a:srgbClr val="FFFF00"/>
                </a:solidFill>
                <a:latin typeface="+mn-lt"/>
                <a:ea typeface="+mn-ea"/>
                <a:cs typeface="+mn-cs"/>
              </a:rPr>
              <a:t>Васпитни</a:t>
            </a:r>
            <a:r>
              <a:rPr lang="en-US" sz="1000" dirty="0">
                <a:solidFill>
                  <a:srgbClr val="FFFF00"/>
                </a:solidFill>
                <a:latin typeface="+mn-lt"/>
                <a:ea typeface="+mn-ea"/>
                <a:cs typeface="+mn-cs"/>
              </a:rPr>
              <a:t> </a:t>
            </a:r>
            <a:r>
              <a:rPr lang="en-US" sz="1000" dirty="0" err="1">
                <a:solidFill>
                  <a:srgbClr val="FFFF00"/>
                </a:solidFill>
                <a:latin typeface="+mn-lt"/>
                <a:ea typeface="+mn-ea"/>
                <a:cs typeface="+mn-cs"/>
              </a:rPr>
              <a:t>циљеви</a:t>
            </a:r>
            <a:r>
              <a:rPr lang="en-US" sz="1000" dirty="0">
                <a:solidFill>
                  <a:srgbClr val="FFFF00"/>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Подстицање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индивидуалног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темпа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учења</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Развијање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способности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самосталног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учења</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Подстицање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критичког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мишљења</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критичког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односа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према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примени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знања</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Развијање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осећаја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естетику</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дела</a:t>
            </a:r>
            <a:r>
              <a:rPr lang="en-US" sz="1000" dirty="0">
                <a:solidFill>
                  <a:schemeClr val="tx1"/>
                </a:solidFill>
                <a:latin typeface="+mn-lt"/>
                <a:ea typeface="+mn-ea"/>
                <a:cs typeface="+mn-cs"/>
              </a:rPr>
              <a:t>.</a:t>
            </a:r>
            <a:endParaRPr lang="sr-Cyrl-RS" sz="1000" dirty="0">
              <a:solidFill>
                <a:schemeClr val="tx1"/>
              </a:solidFill>
              <a:latin typeface="+mn-lt"/>
              <a:ea typeface="+mn-ea"/>
              <a:cs typeface="+mn-cs"/>
            </a:endParaRPr>
          </a:p>
          <a:p>
            <a:pPr>
              <a:lnSpc>
                <a:spcPct val="90000"/>
              </a:lnSpc>
              <a:spcBef>
                <a:spcPts val="1000"/>
              </a:spcBef>
              <a:buClr>
                <a:schemeClr val="accent1"/>
              </a:buClr>
              <a:buSzPct val="80000"/>
              <a:buFont typeface="Wingdings 3" charset="2"/>
              <a:buChar char=""/>
            </a:pPr>
            <a:br>
              <a:rPr lang="en-US" sz="1000" dirty="0">
                <a:solidFill>
                  <a:schemeClr val="tx1"/>
                </a:solidFill>
                <a:latin typeface="+mn-lt"/>
                <a:ea typeface="+mn-ea"/>
                <a:cs typeface="+mn-cs"/>
              </a:rPr>
            </a:br>
            <a:r>
              <a:rPr lang="en-US" sz="1000" dirty="0" err="1">
                <a:solidFill>
                  <a:srgbClr val="FFFF00"/>
                </a:solidFill>
                <a:latin typeface="+mn-lt"/>
                <a:ea typeface="+mn-ea"/>
                <a:cs typeface="+mn-cs"/>
              </a:rPr>
              <a:t>Практични</a:t>
            </a:r>
            <a:r>
              <a:rPr lang="en-US" sz="1000" dirty="0">
                <a:solidFill>
                  <a:srgbClr val="FFFF00"/>
                </a:solidFill>
                <a:latin typeface="+mn-lt"/>
                <a:ea typeface="+mn-ea"/>
                <a:cs typeface="+mn-cs"/>
              </a:rPr>
              <a:t> </a:t>
            </a:r>
            <a:r>
              <a:rPr lang="en-US" sz="1000" dirty="0" err="1">
                <a:solidFill>
                  <a:srgbClr val="FFFF00"/>
                </a:solidFill>
                <a:latin typeface="+mn-lt"/>
                <a:ea typeface="+mn-ea"/>
                <a:cs typeface="+mn-cs"/>
              </a:rPr>
              <a:t>циљеви</a:t>
            </a:r>
            <a:r>
              <a:rPr lang="en-US" sz="1000" dirty="0">
                <a:solidFill>
                  <a:srgbClr val="FFFF00"/>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Оспособљавање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ученика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коришћење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корисних</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програмских</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апликација</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Развијање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способности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оцењивања</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самооцењивања</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Развијање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способности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решавање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проблема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из</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различитих</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наставних</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области</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свакодневног</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живота</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Развијање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вештине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коришћења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интернет</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алата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учење</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сарадњу</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br>
              <a:rPr lang="en-US" sz="1000" dirty="0">
                <a:solidFill>
                  <a:srgbClr val="FFFF00"/>
                </a:solidFill>
                <a:latin typeface="+mn-lt"/>
                <a:ea typeface="+mn-ea"/>
                <a:cs typeface="+mn-cs"/>
              </a:rPr>
            </a:br>
            <a:r>
              <a:rPr lang="en-US" sz="1000" dirty="0" err="1">
                <a:solidFill>
                  <a:srgbClr val="FFFF00"/>
                </a:solidFill>
                <a:latin typeface="+mn-lt"/>
                <a:ea typeface="+mn-ea"/>
                <a:cs typeface="+mn-cs"/>
              </a:rPr>
              <a:t>Методе</a:t>
            </a:r>
            <a:r>
              <a:rPr lang="en-US" sz="1000" dirty="0">
                <a:solidFill>
                  <a:srgbClr val="FFFF00"/>
                </a:solidFill>
                <a:latin typeface="+mn-lt"/>
                <a:ea typeface="+mn-ea"/>
                <a:cs typeface="+mn-cs"/>
              </a:rPr>
              <a:t> и </a:t>
            </a:r>
            <a:r>
              <a:rPr lang="en-US" sz="1000" dirty="0" err="1">
                <a:solidFill>
                  <a:srgbClr val="FFFF00"/>
                </a:solidFill>
                <a:latin typeface="+mn-lt"/>
                <a:ea typeface="+mn-ea"/>
                <a:cs typeface="+mn-cs"/>
              </a:rPr>
              <a:t>облици</a:t>
            </a:r>
            <a:r>
              <a:rPr lang="en-US" sz="1000" dirty="0">
                <a:solidFill>
                  <a:srgbClr val="FFFF00"/>
                </a:solidFill>
                <a:latin typeface="+mn-lt"/>
                <a:ea typeface="+mn-ea"/>
                <a:cs typeface="+mn-cs"/>
              </a:rPr>
              <a:t> </a:t>
            </a:r>
            <a:r>
              <a:rPr lang="en-US" sz="1000" dirty="0" err="1">
                <a:solidFill>
                  <a:srgbClr val="FFFF00"/>
                </a:solidFill>
                <a:latin typeface="+mn-lt"/>
                <a:ea typeface="+mn-ea"/>
                <a:cs typeface="+mn-cs"/>
              </a:rPr>
              <a:t>рада</a:t>
            </a:r>
            <a:br>
              <a:rPr lang="en-US" sz="1000" dirty="0">
                <a:solidFill>
                  <a:schemeClr val="tx1"/>
                </a:solidFill>
                <a:latin typeface="+mn-lt"/>
                <a:ea typeface="+mn-ea"/>
                <a:cs typeface="+mn-cs"/>
              </a:rPr>
            </a:br>
            <a:r>
              <a:rPr lang="en-US" sz="1000" dirty="0" err="1">
                <a:solidFill>
                  <a:schemeClr val="tx1"/>
                </a:solidFill>
                <a:latin typeface="+mn-lt"/>
                <a:ea typeface="+mn-ea"/>
                <a:cs typeface="+mn-cs"/>
              </a:rPr>
              <a:t>Наставне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методе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дијалошка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учење</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путем</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открића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дивергентна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аналитичко</a:t>
            </a:r>
            <a:r>
              <a:rPr lang="en-US" sz="1000" dirty="0">
                <a:solidFill>
                  <a:schemeClr val="tx1"/>
                </a:solidFill>
                <a:latin typeface="+mn-lt"/>
                <a:ea typeface="+mn-ea"/>
                <a:cs typeface="+mn-cs"/>
              </a:rPr>
              <a:t> – </a:t>
            </a:r>
            <a:r>
              <a:rPr lang="en-US" sz="1000" dirty="0" err="1">
                <a:solidFill>
                  <a:schemeClr val="tx1"/>
                </a:solidFill>
                <a:latin typeface="+mn-lt"/>
                <a:ea typeface="+mn-ea"/>
                <a:cs typeface="+mn-cs"/>
              </a:rPr>
              <a:t>синтетичка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текст</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метода</a:t>
            </a:r>
            <a:r>
              <a:rPr lang="en-US" sz="1000" dirty="0">
                <a:solidFill>
                  <a:schemeClr val="tx1"/>
                </a:solidFill>
                <a:latin typeface="+mn-lt"/>
                <a:ea typeface="+mn-ea"/>
                <a:cs typeface="+mn-cs"/>
              </a:rPr>
              <a:t> </a:t>
            </a:r>
            <a:br>
              <a:rPr lang="en-US" sz="1000" dirty="0">
                <a:solidFill>
                  <a:schemeClr val="tx1"/>
                </a:solidFill>
                <a:latin typeface="+mn-lt"/>
                <a:ea typeface="+mn-ea"/>
                <a:cs typeface="+mn-cs"/>
              </a:rPr>
            </a:br>
            <a:r>
              <a:rPr lang="en-US" sz="1000" dirty="0" err="1">
                <a:solidFill>
                  <a:srgbClr val="FFFF00"/>
                </a:solidFill>
                <a:latin typeface="+mn-lt"/>
                <a:ea typeface="+mn-ea"/>
                <a:cs typeface="+mn-cs"/>
              </a:rPr>
              <a:t>Методе</a:t>
            </a:r>
            <a:r>
              <a:rPr lang="en-US" sz="1000" dirty="0">
                <a:solidFill>
                  <a:srgbClr val="FFFF00"/>
                </a:solidFill>
                <a:latin typeface="+mn-lt"/>
                <a:ea typeface="+mn-ea"/>
                <a:cs typeface="+mn-cs"/>
              </a:rPr>
              <a:t> </a:t>
            </a:r>
            <a:r>
              <a:rPr lang="en-US" sz="1000" dirty="0" err="1">
                <a:solidFill>
                  <a:srgbClr val="FFFF00"/>
                </a:solidFill>
                <a:latin typeface="+mn-lt"/>
                <a:ea typeface="+mn-ea"/>
                <a:cs typeface="+mn-cs"/>
              </a:rPr>
              <a:t>рада</a:t>
            </a:r>
            <a:r>
              <a:rPr lang="en-US" sz="1000" dirty="0">
                <a:solidFill>
                  <a:srgbClr val="FFFF00"/>
                </a:solidFill>
                <a:latin typeface="+mn-lt"/>
                <a:ea typeface="+mn-ea"/>
                <a:cs typeface="+mn-cs"/>
              </a:rPr>
              <a:t> </a:t>
            </a:r>
            <a:r>
              <a:rPr lang="sr-Cyrl-RS" sz="1000" dirty="0">
                <a:solidFill>
                  <a:schemeClr val="tx1"/>
                </a:solidFill>
                <a:latin typeface="+mn-lt"/>
                <a:ea typeface="+mn-ea"/>
                <a:cs typeface="+mn-cs"/>
              </a:rPr>
              <a:t>: </a:t>
            </a:r>
            <a:r>
              <a:rPr lang="en-US" sz="1000" dirty="0" err="1">
                <a:solidFill>
                  <a:schemeClr val="tx1"/>
                </a:solidFill>
                <a:latin typeface="+mn-lt"/>
                <a:ea typeface="+mn-ea"/>
                <a:cs typeface="+mn-cs"/>
              </a:rPr>
              <a:t>демонстрација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дијалошка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онлајн</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метода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хеуристички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разговор</a:t>
            </a:r>
            <a:r>
              <a:rPr lang="en-US" sz="1000" dirty="0">
                <a:solidFill>
                  <a:schemeClr val="tx1"/>
                </a:solidFill>
                <a:latin typeface="+mn-lt"/>
                <a:ea typeface="+mn-ea"/>
                <a:cs typeface="+mn-cs"/>
              </a:rPr>
              <a:t> и </a:t>
            </a:r>
            <a:r>
              <a:rPr lang="en-US" sz="1000" dirty="0" err="1">
                <a:solidFill>
                  <a:schemeClr val="tx1"/>
                </a:solidFill>
                <a:latin typeface="+mn-lt"/>
                <a:ea typeface="+mn-ea"/>
                <a:cs typeface="+mn-cs"/>
              </a:rPr>
              <a:t>дискусија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монолошка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презентација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рад</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на</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задатку</a:t>
            </a:r>
            <a:r>
              <a:rPr lang="en-US" sz="1000" dirty="0">
                <a:solidFill>
                  <a:schemeClr val="tx1"/>
                </a:solidFill>
                <a:latin typeface="+mn-lt"/>
                <a:ea typeface="+mn-ea"/>
                <a:cs typeface="+mn-cs"/>
              </a:rPr>
              <a:t> </a:t>
            </a:r>
            <a:br>
              <a:rPr lang="en-US" sz="1000" dirty="0">
                <a:solidFill>
                  <a:schemeClr val="tx1"/>
                </a:solidFill>
                <a:latin typeface="+mn-lt"/>
                <a:ea typeface="+mn-ea"/>
                <a:cs typeface="+mn-cs"/>
              </a:rPr>
            </a:br>
            <a:br>
              <a:rPr lang="en-US" sz="1000" dirty="0">
                <a:solidFill>
                  <a:schemeClr val="tx1"/>
                </a:solidFill>
                <a:latin typeface="+mn-lt"/>
                <a:ea typeface="+mn-ea"/>
                <a:cs typeface="+mn-cs"/>
              </a:rPr>
            </a:br>
            <a:r>
              <a:rPr lang="en-US" sz="1000" dirty="0">
                <a:solidFill>
                  <a:schemeClr val="tx1"/>
                </a:solidFill>
                <a:latin typeface="+mn-lt"/>
                <a:ea typeface="+mn-ea"/>
                <a:cs typeface="+mn-cs"/>
              </a:rPr>
              <a:t>ОБЛИЦИ РАДА: </a:t>
            </a:r>
            <a:r>
              <a:rPr lang="en-US" sz="1000" dirty="0" err="1">
                <a:solidFill>
                  <a:schemeClr val="tx1"/>
                </a:solidFill>
                <a:latin typeface="+mn-lt"/>
                <a:ea typeface="+mn-ea"/>
                <a:cs typeface="+mn-cs"/>
              </a:rPr>
              <a:t>индивидуални</a:t>
            </a:r>
            <a:r>
              <a:rPr lang="en-US" sz="1000" dirty="0">
                <a:solidFill>
                  <a:schemeClr val="tx1"/>
                </a:solidFill>
                <a:latin typeface="+mn-lt"/>
                <a:ea typeface="+mn-ea"/>
                <a:cs typeface="+mn-cs"/>
              </a:rPr>
              <a:t>, </a:t>
            </a:r>
            <a:r>
              <a:rPr lang="en-US" sz="1000" dirty="0" err="1">
                <a:solidFill>
                  <a:schemeClr val="tx1"/>
                </a:solidFill>
                <a:latin typeface="+mn-lt"/>
                <a:ea typeface="+mn-ea"/>
                <a:cs typeface="+mn-cs"/>
              </a:rPr>
              <a:t>групни</a:t>
            </a:r>
            <a:r>
              <a:rPr lang="en-US" sz="1000" dirty="0">
                <a:solidFill>
                  <a:schemeClr val="tx1"/>
                </a:solidFill>
                <a:latin typeface="+mn-lt"/>
                <a:ea typeface="+mn-ea"/>
                <a:cs typeface="+mn-cs"/>
              </a:rPr>
              <a:t>,</a:t>
            </a:r>
            <a:br>
              <a:rPr lang="en-US" sz="1000" dirty="0">
                <a:solidFill>
                  <a:schemeClr val="tx1"/>
                </a:solidFill>
                <a:latin typeface="+mn-lt"/>
                <a:ea typeface="+mn-ea"/>
                <a:cs typeface="+mn-cs"/>
              </a:rPr>
            </a:br>
            <a:endParaRPr lang="en-US" sz="1000" dirty="0">
              <a:solidFill>
                <a:schemeClr val="tx1"/>
              </a:solidFill>
              <a:latin typeface="+mn-lt"/>
              <a:ea typeface="+mn-ea"/>
              <a:cs typeface="+mn-cs"/>
            </a:endParaRPr>
          </a:p>
        </p:txBody>
      </p:sp>
      <p:pic>
        <p:nvPicPr>
          <p:cNvPr id="7" name="Picture 6" descr="A picture containing drawing, player&#10;&#10;Description automatically generated">
            <a:extLst>
              <a:ext uri="{FF2B5EF4-FFF2-40B4-BE49-F238E27FC236}">
                <a16:creationId xmlns:a16="http://schemas.microsoft.com/office/drawing/2014/main" id="{F457E58D-A34D-4DF8-AFEF-2F1D5CD9C36E}"/>
              </a:ext>
            </a:extLst>
          </p:cNvPr>
          <p:cNvPicPr>
            <a:picLocks noChangeAspect="1"/>
          </p:cNvPicPr>
          <p:nvPr/>
        </p:nvPicPr>
        <p:blipFill>
          <a:blip r:embed="rId2"/>
          <a:stretch>
            <a:fillRect/>
          </a:stretch>
        </p:blipFill>
        <p:spPr>
          <a:xfrm>
            <a:off x="7472958" y="2194164"/>
            <a:ext cx="1346200" cy="1346200"/>
          </a:xfrm>
          <a:prstGeom prst="rect">
            <a:avLst/>
          </a:prstGeom>
        </p:spPr>
      </p:pic>
      <p:pic>
        <p:nvPicPr>
          <p:cNvPr id="13" name="Picture 12" descr="A person wearing a costume&#10;&#10;Description automatically generated">
            <a:extLst>
              <a:ext uri="{FF2B5EF4-FFF2-40B4-BE49-F238E27FC236}">
                <a16:creationId xmlns:a16="http://schemas.microsoft.com/office/drawing/2014/main" id="{A634D910-6CB1-4FE6-AB92-0BB08866A6F9}"/>
              </a:ext>
            </a:extLst>
          </p:cNvPr>
          <p:cNvPicPr>
            <a:picLocks noChangeAspect="1"/>
          </p:cNvPicPr>
          <p:nvPr/>
        </p:nvPicPr>
        <p:blipFill>
          <a:blip r:embed="rId3"/>
          <a:stretch>
            <a:fillRect/>
          </a:stretch>
        </p:blipFill>
        <p:spPr>
          <a:xfrm>
            <a:off x="8037115" y="2175620"/>
            <a:ext cx="2687109" cy="2687109"/>
          </a:xfrm>
          <a:prstGeom prst="rect">
            <a:avLst/>
          </a:prstGeom>
        </p:spPr>
      </p:pic>
    </p:spTree>
    <p:extLst>
      <p:ext uri="{BB962C8B-B14F-4D97-AF65-F5344CB8AC3E}">
        <p14:creationId xmlns:p14="http://schemas.microsoft.com/office/powerpoint/2010/main" val="292962004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1" name="Rectangle 30">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 name="Rectangle 33">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6" name="Group 3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7" name="Rectangle 3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A19D9D26-8B35-4E61-8DF8-A8FF0699BBA9}"/>
              </a:ext>
            </a:extLst>
          </p:cNvPr>
          <p:cNvSpPr>
            <a:spLocks noGrp="1"/>
          </p:cNvSpPr>
          <p:nvPr>
            <p:ph type="title"/>
          </p:nvPr>
        </p:nvSpPr>
        <p:spPr>
          <a:xfrm>
            <a:off x="4678420" y="1370143"/>
            <a:ext cx="6391270" cy="4157446"/>
          </a:xfrm>
        </p:spPr>
        <p:txBody>
          <a:bodyPr vert="horz" lIns="91440" tIns="45720" rIns="91440" bIns="45720" rtlCol="0" anchor="ctr">
            <a:normAutofit/>
          </a:bodyPr>
          <a:lstStyle/>
          <a:p>
            <a:pPr>
              <a:lnSpc>
                <a:spcPct val="90000"/>
              </a:lnSpc>
            </a:pPr>
            <a:r>
              <a:rPr lang="en-US" sz="2000" dirty="0" err="1">
                <a:solidFill>
                  <a:schemeClr val="tx1"/>
                </a:solidFill>
              </a:rPr>
              <a:t>Час</a:t>
            </a:r>
            <a:r>
              <a:rPr lang="en-US" sz="2000" dirty="0">
                <a:solidFill>
                  <a:schemeClr val="tx1"/>
                </a:solidFill>
              </a:rPr>
              <a:t> </a:t>
            </a:r>
            <a:r>
              <a:rPr lang="en-US" sz="2000" dirty="0" err="1">
                <a:solidFill>
                  <a:schemeClr val="tx1"/>
                </a:solidFill>
              </a:rPr>
              <a:t>почиње</a:t>
            </a:r>
            <a:r>
              <a:rPr lang="en-US" sz="2000" dirty="0">
                <a:solidFill>
                  <a:schemeClr val="tx1"/>
                </a:solidFill>
              </a:rPr>
              <a:t> </a:t>
            </a:r>
            <a:r>
              <a:rPr lang="en-US" sz="2000" dirty="0" err="1">
                <a:solidFill>
                  <a:schemeClr val="tx1"/>
                </a:solidFill>
              </a:rPr>
              <a:t>одласком</a:t>
            </a:r>
            <a:r>
              <a:rPr lang="en-US" sz="2000" dirty="0">
                <a:solidFill>
                  <a:schemeClr val="tx1"/>
                </a:solidFill>
              </a:rPr>
              <a:t> у </a:t>
            </a:r>
            <a:r>
              <a:rPr lang="en-US" sz="2000" dirty="0" err="1">
                <a:solidFill>
                  <a:schemeClr val="tx1"/>
                </a:solidFill>
              </a:rPr>
              <a:t>Гугл</a:t>
            </a:r>
            <a:r>
              <a:rPr lang="en-US" sz="2000" dirty="0">
                <a:solidFill>
                  <a:schemeClr val="tx1"/>
                </a:solidFill>
              </a:rPr>
              <a:t> </a:t>
            </a:r>
            <a:r>
              <a:rPr lang="en-US" sz="2000" dirty="0" err="1">
                <a:solidFill>
                  <a:schemeClr val="tx1"/>
                </a:solidFill>
              </a:rPr>
              <a:t>учионицу</a:t>
            </a:r>
            <a:r>
              <a:rPr lang="en-US" sz="2000" dirty="0">
                <a:solidFill>
                  <a:schemeClr val="tx1"/>
                </a:solidFill>
              </a:rPr>
              <a:t> </a:t>
            </a:r>
            <a:r>
              <a:rPr lang="en-US" sz="2000" dirty="0" err="1">
                <a:solidFill>
                  <a:schemeClr val="tx1"/>
                </a:solidFill>
              </a:rPr>
              <a:t>где</a:t>
            </a:r>
            <a:r>
              <a:rPr lang="en-US" sz="2000" dirty="0">
                <a:solidFill>
                  <a:schemeClr val="tx1"/>
                </a:solidFill>
              </a:rPr>
              <a:t> </a:t>
            </a:r>
            <a:r>
              <a:rPr lang="en-US" sz="2000" dirty="0" err="1">
                <a:solidFill>
                  <a:schemeClr val="tx1"/>
                </a:solidFill>
              </a:rPr>
              <a:t>се</a:t>
            </a:r>
            <a:r>
              <a:rPr lang="en-US" sz="2000" dirty="0">
                <a:solidFill>
                  <a:schemeClr val="tx1"/>
                </a:solidFill>
              </a:rPr>
              <a:t> </a:t>
            </a:r>
            <a:r>
              <a:rPr lang="en-US" sz="2000" dirty="0" err="1">
                <a:solidFill>
                  <a:schemeClr val="tx1"/>
                </a:solidFill>
              </a:rPr>
              <a:t>на</a:t>
            </a:r>
            <a:r>
              <a:rPr lang="en-US" sz="2000" dirty="0">
                <a:solidFill>
                  <a:schemeClr val="tx1"/>
                </a:solidFill>
              </a:rPr>
              <a:t> </a:t>
            </a:r>
            <a:r>
              <a:rPr lang="en-US" sz="2000" dirty="0" err="1">
                <a:solidFill>
                  <a:schemeClr val="tx1"/>
                </a:solidFill>
              </a:rPr>
              <a:t>стриму</a:t>
            </a:r>
            <a:r>
              <a:rPr lang="en-US" sz="2000" dirty="0">
                <a:solidFill>
                  <a:schemeClr val="tx1"/>
                </a:solidFill>
              </a:rPr>
              <a:t> </a:t>
            </a:r>
            <a:r>
              <a:rPr lang="en-US" sz="2000" dirty="0" err="1">
                <a:solidFill>
                  <a:schemeClr val="tx1"/>
                </a:solidFill>
              </a:rPr>
              <a:t>налази</a:t>
            </a:r>
            <a:r>
              <a:rPr lang="en-US" sz="2000" dirty="0">
                <a:solidFill>
                  <a:schemeClr val="tx1"/>
                </a:solidFill>
              </a:rPr>
              <a:t> </a:t>
            </a:r>
            <a:r>
              <a:rPr lang="en-US" sz="2000" dirty="0" err="1">
                <a:solidFill>
                  <a:schemeClr val="tx1"/>
                </a:solidFill>
              </a:rPr>
              <a:t>објава</a:t>
            </a:r>
            <a:r>
              <a:rPr lang="en-US" sz="2000" dirty="0">
                <a:solidFill>
                  <a:schemeClr val="tx1"/>
                </a:solidFill>
              </a:rPr>
              <a:t> </a:t>
            </a:r>
            <a:r>
              <a:rPr lang="en-US" sz="2000" dirty="0" err="1">
                <a:solidFill>
                  <a:schemeClr val="tx1"/>
                </a:solidFill>
              </a:rPr>
              <a:t>задатка</a:t>
            </a:r>
            <a:r>
              <a:rPr lang="en-US" sz="2000" dirty="0">
                <a:solidFill>
                  <a:schemeClr val="tx1"/>
                </a:solidFill>
              </a:rPr>
              <a:t>. </a:t>
            </a:r>
            <a:r>
              <a:rPr lang="en-US" sz="2000" dirty="0" err="1">
                <a:solidFill>
                  <a:schemeClr val="tx1"/>
                </a:solidFill>
              </a:rPr>
              <a:t>Презентација</a:t>
            </a:r>
            <a:r>
              <a:rPr lang="en-US" sz="2000" dirty="0">
                <a:solidFill>
                  <a:schemeClr val="tx1"/>
                </a:solidFill>
              </a:rPr>
              <a:t> </a:t>
            </a:r>
            <a:r>
              <a:rPr lang="en-US" sz="2000" dirty="0" err="1">
                <a:solidFill>
                  <a:schemeClr val="tx1"/>
                </a:solidFill>
              </a:rPr>
              <a:t>је</a:t>
            </a:r>
            <a:r>
              <a:rPr lang="en-US" sz="2000" dirty="0">
                <a:solidFill>
                  <a:schemeClr val="tx1"/>
                </a:solidFill>
              </a:rPr>
              <a:t> </a:t>
            </a:r>
            <a:r>
              <a:rPr lang="en-US" sz="2000" dirty="0" err="1">
                <a:solidFill>
                  <a:schemeClr val="tx1"/>
                </a:solidFill>
              </a:rPr>
              <a:t>на</a:t>
            </a:r>
            <a:r>
              <a:rPr lang="en-US" sz="2000" dirty="0">
                <a:solidFill>
                  <a:schemeClr val="tx1"/>
                </a:solidFill>
              </a:rPr>
              <a:t> </a:t>
            </a:r>
            <a:r>
              <a:rPr lang="en-US" sz="2000" dirty="0" err="1">
                <a:solidFill>
                  <a:schemeClr val="tx1"/>
                </a:solidFill>
              </a:rPr>
              <a:t>сајту</a:t>
            </a:r>
            <a:r>
              <a:rPr lang="sr-Cyrl-RS" sz="2000" dirty="0">
                <a:solidFill>
                  <a:schemeClr val="tx1"/>
                </a:solidFill>
              </a:rPr>
              <a:t> </a:t>
            </a:r>
            <a:r>
              <a:rPr lang="en-US" sz="2000" dirty="0">
                <a:solidFill>
                  <a:schemeClr val="tx1"/>
                </a:solidFill>
                <a:hlinkClick r:id="rId3"/>
              </a:rPr>
              <a:t>https://www.thinglink.com/scene/1310608845847920642</a:t>
            </a:r>
            <a:br>
              <a:rPr lang="sr-Cyrl-RS" sz="2000" dirty="0">
                <a:solidFill>
                  <a:schemeClr val="tx1"/>
                </a:solidFill>
              </a:rPr>
            </a:br>
            <a:br>
              <a:rPr lang="sr-Cyrl-RS" sz="2000" dirty="0">
                <a:solidFill>
                  <a:schemeClr val="tx1"/>
                </a:solidFill>
              </a:rPr>
            </a:br>
            <a:r>
              <a:rPr lang="sr-Cyrl-RS" sz="2000" dirty="0">
                <a:solidFill>
                  <a:schemeClr val="tx1"/>
                </a:solidFill>
              </a:rPr>
              <a:t>Отварањем интерактивне презентације ученици могу да кликну на различите иконе које садрже занимљиве задатке. Предложен је редослед израде, али он може да се мења, тј. ученик може да уради оно што му се прво свиди.</a:t>
            </a:r>
            <a:br>
              <a:rPr lang="sr-Cyrl-RS" sz="2000" dirty="0">
                <a:solidFill>
                  <a:schemeClr val="tx1"/>
                </a:solidFill>
              </a:rPr>
            </a:br>
            <a:endParaRPr lang="en-US" sz="2000" dirty="0">
              <a:solidFill>
                <a:schemeClr val="tx1"/>
              </a:solidFill>
            </a:endParaRPr>
          </a:p>
        </p:txBody>
      </p:sp>
      <p:cxnSp>
        <p:nvCxnSpPr>
          <p:cNvPr id="40" name="Straight Connector 3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2A514DE2-B61F-41C7-96BD-084C62C9D35B}"/>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807885" y="1717053"/>
            <a:ext cx="3227070" cy="2251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78967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AD8185-3545-4B6C-9FE4-6F988A747C9C}"/>
              </a:ext>
            </a:extLst>
          </p:cNvPr>
          <p:cNvSpPr>
            <a:spLocks noGrp="1"/>
          </p:cNvSpPr>
          <p:nvPr>
            <p:ph type="ctrTitle"/>
          </p:nvPr>
        </p:nvSpPr>
        <p:spPr>
          <a:xfrm>
            <a:off x="1047564" y="1056443"/>
            <a:ext cx="10111668" cy="5326602"/>
          </a:xfrm>
        </p:spPr>
        <p:txBody>
          <a:bodyPr/>
          <a:lstStyle/>
          <a:p>
            <a:pPr lvl="0">
              <a:lnSpc>
                <a:spcPct val="90000"/>
              </a:lnSpc>
              <a:spcBef>
                <a:spcPts val="1000"/>
              </a:spcBef>
            </a:pPr>
            <a:br>
              <a:rPr lang="sr-Cyrl-RS" sz="1400" b="1" cap="all" dirty="0">
                <a:solidFill>
                  <a:schemeClr val="bg1"/>
                </a:solidFill>
                <a:ea typeface="+mn-ea"/>
                <a:cs typeface="+mn-cs"/>
              </a:rPr>
            </a:br>
            <a:br>
              <a:rPr lang="sr-Cyrl-RS" sz="1400" b="1" cap="all" dirty="0">
                <a:solidFill>
                  <a:schemeClr val="bg1"/>
                </a:solidFill>
                <a:ea typeface="+mn-ea"/>
                <a:cs typeface="+mn-cs"/>
              </a:rPr>
            </a:br>
            <a:br>
              <a:rPr lang="sr-Cyrl-RS" sz="1400" b="1" cap="all" dirty="0">
                <a:solidFill>
                  <a:schemeClr val="bg1"/>
                </a:solidFill>
                <a:ea typeface="+mn-ea"/>
                <a:cs typeface="+mn-cs"/>
              </a:rPr>
            </a:br>
            <a:br>
              <a:rPr lang="sr-Cyrl-RS" sz="1400" b="1" cap="all" dirty="0">
                <a:solidFill>
                  <a:schemeClr val="bg1"/>
                </a:solidFill>
                <a:ea typeface="+mn-ea"/>
                <a:cs typeface="+mn-cs"/>
              </a:rPr>
            </a:br>
            <a:br>
              <a:rPr lang="sr-Cyrl-RS" sz="1600" b="1" cap="all" dirty="0">
                <a:solidFill>
                  <a:schemeClr val="bg1"/>
                </a:solidFill>
                <a:ea typeface="+mn-ea"/>
                <a:cs typeface="+mn-cs"/>
              </a:rPr>
            </a:br>
            <a:br>
              <a:rPr lang="sr-Cyrl-RS" sz="1400" b="1" cap="all" dirty="0">
                <a:solidFill>
                  <a:schemeClr val="bg1"/>
                </a:solidFill>
                <a:ea typeface="+mn-ea"/>
                <a:cs typeface="+mn-cs"/>
              </a:rPr>
            </a:br>
            <a:r>
              <a:rPr lang="sr-Cyrl-RS" sz="1400" b="1" cap="all" dirty="0">
                <a:solidFill>
                  <a:schemeClr val="bg1"/>
                </a:solidFill>
                <a:ea typeface="+mn-ea"/>
                <a:cs typeface="+mn-cs"/>
              </a:rPr>
              <a:t>1. </a:t>
            </a:r>
            <a:r>
              <a:rPr lang="en-US" sz="1400" b="1" cap="all" dirty="0" err="1">
                <a:solidFill>
                  <a:schemeClr val="bg1"/>
                </a:solidFill>
                <a:ea typeface="+mn-ea"/>
                <a:cs typeface="+mn-cs"/>
              </a:rPr>
              <a:t>Увод</a:t>
            </a:r>
            <a:r>
              <a:rPr lang="en-US" sz="1400" b="1" cap="all" dirty="0">
                <a:solidFill>
                  <a:schemeClr val="bg1"/>
                </a:solidFill>
                <a:ea typeface="+mn-ea"/>
                <a:cs typeface="+mn-cs"/>
              </a:rPr>
              <a:t> у </a:t>
            </a:r>
            <a:r>
              <a:rPr lang="en-US" sz="1400" b="1" cap="all" dirty="0" err="1">
                <a:solidFill>
                  <a:schemeClr val="bg1"/>
                </a:solidFill>
                <a:ea typeface="+mn-ea"/>
                <a:cs typeface="+mn-cs"/>
              </a:rPr>
              <a:t>час</a:t>
            </a:r>
            <a:r>
              <a:rPr lang="en-US" sz="1400" cap="all" dirty="0">
                <a:solidFill>
                  <a:schemeClr val="bg1"/>
                </a:solidFill>
                <a:ea typeface="+mn-ea"/>
                <a:cs typeface="+mn-cs"/>
              </a:rPr>
              <a:t>: </a:t>
            </a:r>
            <a:r>
              <a:rPr lang="en-US" sz="1400" cap="all" dirty="0" err="1">
                <a:solidFill>
                  <a:schemeClr val="bg1"/>
                </a:solidFill>
                <a:ea typeface="+mn-ea"/>
                <a:cs typeface="+mn-cs"/>
              </a:rPr>
              <a:t>Разговор</a:t>
            </a:r>
            <a:r>
              <a:rPr lang="en-US" sz="1400" cap="all" dirty="0">
                <a:solidFill>
                  <a:schemeClr val="bg1"/>
                </a:solidFill>
                <a:ea typeface="+mn-ea"/>
                <a:cs typeface="+mn-cs"/>
              </a:rPr>
              <a:t> о </a:t>
            </a:r>
            <a:r>
              <a:rPr lang="en-US" sz="1400" cap="all" dirty="0" err="1">
                <a:solidFill>
                  <a:schemeClr val="bg1"/>
                </a:solidFill>
                <a:ea typeface="+mn-ea"/>
                <a:cs typeface="+mn-cs"/>
              </a:rPr>
              <a:t>значају</a:t>
            </a:r>
            <a:r>
              <a:rPr lang="en-US" sz="1400" cap="all" dirty="0">
                <a:solidFill>
                  <a:schemeClr val="bg1"/>
                </a:solidFill>
                <a:ea typeface="+mn-ea"/>
                <a:cs typeface="+mn-cs"/>
              </a:rPr>
              <a:t> </a:t>
            </a:r>
            <a:r>
              <a:rPr lang="en-US" sz="1400" cap="all" dirty="0" err="1">
                <a:solidFill>
                  <a:schemeClr val="bg1"/>
                </a:solidFill>
                <a:ea typeface="+mn-ea"/>
                <a:cs typeface="+mn-cs"/>
              </a:rPr>
              <a:t>баке</a:t>
            </a:r>
            <a:r>
              <a:rPr lang="en-US" sz="1400" cap="all" dirty="0">
                <a:solidFill>
                  <a:schemeClr val="bg1"/>
                </a:solidFill>
                <a:ea typeface="+mn-ea"/>
                <a:cs typeface="+mn-cs"/>
              </a:rPr>
              <a:t> и </a:t>
            </a:r>
            <a:r>
              <a:rPr lang="en-US" sz="1400" cap="all" dirty="0" err="1">
                <a:solidFill>
                  <a:schemeClr val="bg1"/>
                </a:solidFill>
                <a:ea typeface="+mn-ea"/>
                <a:cs typeface="+mn-cs"/>
              </a:rPr>
              <a:t>деке</a:t>
            </a:r>
            <a:r>
              <a:rPr lang="en-US" sz="1400" cap="all" dirty="0">
                <a:solidFill>
                  <a:schemeClr val="bg1"/>
                </a:solidFill>
                <a:ea typeface="+mn-ea"/>
                <a:cs typeface="+mn-cs"/>
              </a:rPr>
              <a:t> у </a:t>
            </a:r>
            <a:r>
              <a:rPr lang="en-US" sz="1400" cap="all" dirty="0" err="1">
                <a:solidFill>
                  <a:schemeClr val="bg1"/>
                </a:solidFill>
                <a:ea typeface="+mn-ea"/>
                <a:cs typeface="+mn-cs"/>
              </a:rPr>
              <a:t>животу</a:t>
            </a:r>
            <a:r>
              <a:rPr lang="en-US" sz="1400" cap="all" dirty="0">
                <a:solidFill>
                  <a:schemeClr val="bg1"/>
                </a:solidFill>
                <a:ea typeface="+mn-ea"/>
                <a:cs typeface="+mn-cs"/>
              </a:rPr>
              <a:t> </a:t>
            </a:r>
            <a:r>
              <a:rPr lang="en-US" sz="1400" cap="all" dirty="0" err="1">
                <a:solidFill>
                  <a:schemeClr val="bg1"/>
                </a:solidFill>
                <a:ea typeface="+mn-ea"/>
                <a:cs typeface="+mn-cs"/>
              </a:rPr>
              <a:t>детета</a:t>
            </a:r>
            <a:r>
              <a:rPr lang="en-US" sz="1400" cap="all" dirty="0">
                <a:solidFill>
                  <a:schemeClr val="bg1"/>
                </a:solidFill>
                <a:ea typeface="+mn-ea"/>
                <a:cs typeface="+mn-cs"/>
              </a:rPr>
              <a:t>. </a:t>
            </a:r>
            <a:br>
              <a:rPr lang="sr-Cyrl-RS" sz="1400" cap="all" dirty="0">
                <a:solidFill>
                  <a:schemeClr val="bg1"/>
                </a:solidFill>
                <a:ea typeface="+mn-ea"/>
                <a:cs typeface="+mn-cs"/>
              </a:rPr>
            </a:br>
            <a:br>
              <a:rPr lang="en-US" sz="1400" cap="all" dirty="0">
                <a:solidFill>
                  <a:schemeClr val="bg1"/>
                </a:solidFill>
                <a:ea typeface="+mn-ea"/>
                <a:cs typeface="+mn-cs"/>
              </a:rPr>
            </a:br>
            <a:r>
              <a:rPr lang="en-US" sz="1400" cap="all" dirty="0">
                <a:solidFill>
                  <a:schemeClr val="bg1"/>
                </a:solidFill>
                <a:ea typeface="+mn-ea"/>
                <a:cs typeface="+mn-cs"/>
              </a:rPr>
              <a:t>2</a:t>
            </a:r>
            <a:r>
              <a:rPr lang="en-US" sz="1400" b="1" cap="all" dirty="0">
                <a:solidFill>
                  <a:schemeClr val="bg1"/>
                </a:solidFill>
                <a:ea typeface="+mn-ea"/>
                <a:cs typeface="+mn-cs"/>
              </a:rPr>
              <a:t>. </a:t>
            </a:r>
            <a:r>
              <a:rPr lang="en-US" sz="1400" b="1" cap="all" dirty="0" err="1">
                <a:solidFill>
                  <a:schemeClr val="bg1"/>
                </a:solidFill>
                <a:ea typeface="+mn-ea"/>
                <a:cs typeface="+mn-cs"/>
              </a:rPr>
              <a:t>Биографија</a:t>
            </a:r>
            <a:r>
              <a:rPr lang="en-US" sz="1400" b="1" cap="all" dirty="0">
                <a:solidFill>
                  <a:schemeClr val="bg1"/>
                </a:solidFill>
                <a:ea typeface="+mn-ea"/>
                <a:cs typeface="+mn-cs"/>
              </a:rPr>
              <a:t> </a:t>
            </a:r>
            <a:r>
              <a:rPr lang="en-US" sz="1400" b="1" cap="all" dirty="0" err="1">
                <a:solidFill>
                  <a:schemeClr val="bg1"/>
                </a:solidFill>
                <a:ea typeface="+mn-ea"/>
                <a:cs typeface="+mn-cs"/>
              </a:rPr>
              <a:t>писца</a:t>
            </a:r>
            <a:r>
              <a:rPr lang="sr-Cyrl-RS" sz="1400" b="1" cap="all" dirty="0">
                <a:solidFill>
                  <a:schemeClr val="bg1"/>
                </a:solidFill>
                <a:ea typeface="+mn-ea"/>
                <a:cs typeface="+mn-cs"/>
              </a:rPr>
              <a:t> </a:t>
            </a:r>
            <a:r>
              <a:rPr lang="en-US" sz="1400" cap="all" dirty="0">
                <a:solidFill>
                  <a:schemeClr val="bg1"/>
                </a:solidFill>
                <a:ea typeface="+mn-ea"/>
                <a:cs typeface="+mn-cs"/>
              </a:rPr>
              <a:t> </a:t>
            </a:r>
            <a:r>
              <a:rPr lang="en-US" sz="1400" cap="all" dirty="0" err="1">
                <a:solidFill>
                  <a:schemeClr val="bg1"/>
                </a:solidFill>
                <a:ea typeface="+mn-ea"/>
                <a:cs typeface="+mn-cs"/>
              </a:rPr>
              <a:t>Дати</a:t>
            </a:r>
            <a:r>
              <a:rPr lang="en-US" sz="1400" cap="all" dirty="0">
                <a:solidFill>
                  <a:schemeClr val="bg1"/>
                </a:solidFill>
                <a:ea typeface="+mn-ea"/>
                <a:cs typeface="+mn-cs"/>
              </a:rPr>
              <a:t> </a:t>
            </a:r>
            <a:r>
              <a:rPr lang="en-US" sz="1400" cap="all" dirty="0" err="1">
                <a:solidFill>
                  <a:schemeClr val="bg1"/>
                </a:solidFill>
                <a:ea typeface="+mn-ea"/>
                <a:cs typeface="+mn-cs"/>
              </a:rPr>
              <a:t>су</a:t>
            </a:r>
            <a:r>
              <a:rPr lang="en-US" sz="1400" cap="all" dirty="0">
                <a:solidFill>
                  <a:schemeClr val="bg1"/>
                </a:solidFill>
                <a:ea typeface="+mn-ea"/>
                <a:cs typeface="+mn-cs"/>
              </a:rPr>
              <a:t> </a:t>
            </a:r>
            <a:r>
              <a:rPr lang="en-US" sz="1400" cap="all" dirty="0" err="1">
                <a:solidFill>
                  <a:schemeClr val="bg1"/>
                </a:solidFill>
                <a:ea typeface="+mn-ea"/>
                <a:cs typeface="+mn-cs"/>
              </a:rPr>
              <a:t>основни</a:t>
            </a:r>
            <a:r>
              <a:rPr lang="en-US" sz="1400" cap="all" dirty="0">
                <a:solidFill>
                  <a:schemeClr val="bg1"/>
                </a:solidFill>
                <a:ea typeface="+mn-ea"/>
                <a:cs typeface="+mn-cs"/>
              </a:rPr>
              <a:t> </a:t>
            </a:r>
            <a:r>
              <a:rPr lang="en-US" sz="1400" cap="all" dirty="0" err="1">
                <a:solidFill>
                  <a:schemeClr val="bg1"/>
                </a:solidFill>
                <a:ea typeface="+mn-ea"/>
                <a:cs typeface="+mn-cs"/>
              </a:rPr>
              <a:t>подаци</a:t>
            </a:r>
            <a:r>
              <a:rPr lang="en-US" sz="1400" cap="all" dirty="0">
                <a:solidFill>
                  <a:schemeClr val="bg1"/>
                </a:solidFill>
                <a:ea typeface="+mn-ea"/>
                <a:cs typeface="+mn-cs"/>
              </a:rPr>
              <a:t>. </a:t>
            </a:r>
            <a:r>
              <a:rPr lang="en-US" sz="1400" cap="all" dirty="0" err="1">
                <a:solidFill>
                  <a:schemeClr val="bg1"/>
                </a:solidFill>
                <a:ea typeface="+mn-ea"/>
                <a:cs typeface="+mn-cs"/>
              </a:rPr>
              <a:t>Ученик</a:t>
            </a:r>
            <a:r>
              <a:rPr lang="en-US" sz="1400" cap="all" dirty="0">
                <a:solidFill>
                  <a:schemeClr val="bg1"/>
                </a:solidFill>
                <a:ea typeface="+mn-ea"/>
                <a:cs typeface="+mn-cs"/>
              </a:rPr>
              <a:t> </a:t>
            </a:r>
            <a:r>
              <a:rPr lang="en-US" sz="1400" cap="all" dirty="0" err="1">
                <a:solidFill>
                  <a:schemeClr val="bg1"/>
                </a:solidFill>
                <a:ea typeface="+mn-ea"/>
                <a:cs typeface="+mn-cs"/>
              </a:rPr>
              <a:t>може</a:t>
            </a:r>
            <a:r>
              <a:rPr lang="en-US" sz="1400" cap="all" dirty="0">
                <a:solidFill>
                  <a:schemeClr val="bg1"/>
                </a:solidFill>
                <a:ea typeface="+mn-ea"/>
                <a:cs typeface="+mn-cs"/>
              </a:rPr>
              <a:t> </a:t>
            </a:r>
            <a:r>
              <a:rPr lang="en-US" sz="1400" cap="all" dirty="0" err="1">
                <a:solidFill>
                  <a:schemeClr val="bg1"/>
                </a:solidFill>
                <a:ea typeface="+mn-ea"/>
                <a:cs typeface="+mn-cs"/>
              </a:rPr>
              <a:t>да</a:t>
            </a:r>
            <a:r>
              <a:rPr lang="en-US" sz="1400" cap="all" dirty="0">
                <a:solidFill>
                  <a:schemeClr val="bg1"/>
                </a:solidFill>
                <a:ea typeface="+mn-ea"/>
                <a:cs typeface="+mn-cs"/>
              </a:rPr>
              <a:t> </a:t>
            </a:r>
            <a:r>
              <a:rPr lang="en-US" sz="1400" cap="all" dirty="0" err="1">
                <a:solidFill>
                  <a:schemeClr val="bg1"/>
                </a:solidFill>
                <a:ea typeface="+mn-ea"/>
                <a:cs typeface="+mn-cs"/>
              </a:rPr>
              <a:t>их</a:t>
            </a:r>
            <a:r>
              <a:rPr lang="en-US" sz="1400" cap="all" dirty="0">
                <a:solidFill>
                  <a:schemeClr val="bg1"/>
                </a:solidFill>
                <a:ea typeface="+mn-ea"/>
                <a:cs typeface="+mn-cs"/>
              </a:rPr>
              <a:t> </a:t>
            </a:r>
            <a:r>
              <a:rPr lang="en-US" sz="1400" cap="all" dirty="0" err="1">
                <a:solidFill>
                  <a:schemeClr val="bg1"/>
                </a:solidFill>
                <a:ea typeface="+mn-ea"/>
                <a:cs typeface="+mn-cs"/>
              </a:rPr>
              <a:t>допуни</a:t>
            </a:r>
            <a:r>
              <a:rPr lang="en-US" sz="1400" cap="all" dirty="0">
                <a:solidFill>
                  <a:schemeClr val="bg1"/>
                </a:solidFill>
                <a:ea typeface="+mn-ea"/>
                <a:cs typeface="+mn-cs"/>
              </a:rPr>
              <a:t> </a:t>
            </a:r>
            <a:r>
              <a:rPr lang="en-US" sz="1400" cap="all" dirty="0" err="1">
                <a:solidFill>
                  <a:schemeClr val="bg1"/>
                </a:solidFill>
                <a:ea typeface="+mn-ea"/>
                <a:cs typeface="+mn-cs"/>
              </a:rPr>
              <a:t>истраживањем</a:t>
            </a:r>
            <a:r>
              <a:rPr lang="en-US" sz="1400" cap="all" dirty="0">
                <a:solidFill>
                  <a:schemeClr val="bg1"/>
                </a:solidFill>
                <a:ea typeface="+mn-ea"/>
                <a:cs typeface="+mn-cs"/>
              </a:rPr>
              <a:t> </a:t>
            </a:r>
            <a:r>
              <a:rPr lang="en-US" sz="1400" cap="all" dirty="0" err="1">
                <a:solidFill>
                  <a:schemeClr val="bg1"/>
                </a:solidFill>
                <a:ea typeface="+mn-ea"/>
                <a:cs typeface="+mn-cs"/>
              </a:rPr>
              <a:t>извора</a:t>
            </a:r>
            <a:r>
              <a:rPr lang="en-US" sz="1400" cap="all" dirty="0">
                <a:solidFill>
                  <a:schemeClr val="bg1"/>
                </a:solidFill>
                <a:ea typeface="+mn-ea"/>
                <a:cs typeface="+mn-cs"/>
              </a:rPr>
              <a:t> и </a:t>
            </a:r>
            <a:r>
              <a:rPr lang="en-US" sz="1400" cap="all" dirty="0" err="1">
                <a:solidFill>
                  <a:schemeClr val="bg1"/>
                </a:solidFill>
                <a:ea typeface="+mn-ea"/>
                <a:cs typeface="+mn-cs"/>
              </a:rPr>
              <a:t>тиме</a:t>
            </a:r>
            <a:r>
              <a:rPr lang="en-US" sz="1400" cap="all" dirty="0">
                <a:solidFill>
                  <a:schemeClr val="bg1"/>
                </a:solidFill>
                <a:ea typeface="+mn-ea"/>
                <a:cs typeface="+mn-cs"/>
              </a:rPr>
              <a:t> </a:t>
            </a:r>
            <a:r>
              <a:rPr lang="en-US" sz="1400" cap="all" dirty="0" err="1">
                <a:solidFill>
                  <a:schemeClr val="bg1"/>
                </a:solidFill>
                <a:ea typeface="+mn-ea"/>
                <a:cs typeface="+mn-cs"/>
              </a:rPr>
              <a:t>добије</a:t>
            </a:r>
            <a:r>
              <a:rPr lang="en-US" sz="1400" cap="all" dirty="0">
                <a:solidFill>
                  <a:schemeClr val="bg1"/>
                </a:solidFill>
                <a:ea typeface="+mn-ea"/>
                <a:cs typeface="+mn-cs"/>
              </a:rPr>
              <a:t> </a:t>
            </a:r>
            <a:r>
              <a:rPr lang="en-US" sz="1400" cap="all" dirty="0" err="1">
                <a:solidFill>
                  <a:schemeClr val="bg1"/>
                </a:solidFill>
                <a:ea typeface="+mn-ea"/>
                <a:cs typeface="+mn-cs"/>
              </a:rPr>
              <a:t>поене</a:t>
            </a:r>
            <a:r>
              <a:rPr lang="en-US" sz="1400" cap="all" dirty="0">
                <a:solidFill>
                  <a:schemeClr val="bg1"/>
                </a:solidFill>
                <a:ea typeface="+mn-ea"/>
                <a:cs typeface="+mn-cs"/>
              </a:rPr>
              <a:t> </a:t>
            </a:r>
            <a:r>
              <a:rPr lang="en-US" sz="1400" cap="all" dirty="0" err="1">
                <a:solidFill>
                  <a:schemeClr val="bg1"/>
                </a:solidFill>
                <a:ea typeface="+mn-ea"/>
                <a:cs typeface="+mn-cs"/>
              </a:rPr>
              <a:t>за</a:t>
            </a:r>
            <a:r>
              <a:rPr lang="en-US" sz="1400" cap="all" dirty="0">
                <a:solidFill>
                  <a:schemeClr val="bg1"/>
                </a:solidFill>
                <a:ea typeface="+mn-ea"/>
                <a:cs typeface="+mn-cs"/>
              </a:rPr>
              <a:t> </a:t>
            </a:r>
            <a:r>
              <a:rPr lang="en-US" sz="1400" cap="all" dirty="0" err="1">
                <a:solidFill>
                  <a:schemeClr val="bg1"/>
                </a:solidFill>
                <a:ea typeface="+mn-ea"/>
                <a:cs typeface="+mn-cs"/>
              </a:rPr>
              <a:t>рад</a:t>
            </a:r>
            <a:r>
              <a:rPr lang="en-US" sz="1400" cap="all" dirty="0">
                <a:solidFill>
                  <a:schemeClr val="bg1"/>
                </a:solidFill>
                <a:ea typeface="+mn-ea"/>
                <a:cs typeface="+mn-cs"/>
              </a:rPr>
              <a:t>.</a:t>
            </a:r>
            <a:br>
              <a:rPr lang="sr-Cyrl-RS" sz="1400" cap="all" dirty="0">
                <a:solidFill>
                  <a:schemeClr val="bg1"/>
                </a:solidFill>
                <a:ea typeface="+mn-ea"/>
                <a:cs typeface="+mn-cs"/>
              </a:rPr>
            </a:br>
            <a:br>
              <a:rPr lang="sr-Cyrl-RS" sz="1400" cap="all" dirty="0">
                <a:solidFill>
                  <a:schemeClr val="bg1"/>
                </a:solidFill>
                <a:ea typeface="+mn-ea"/>
                <a:cs typeface="+mn-cs"/>
              </a:rPr>
            </a:br>
            <a:r>
              <a:rPr lang="sr-Cyrl-RS" sz="1400" cap="all" dirty="0">
                <a:solidFill>
                  <a:schemeClr val="bg1"/>
                </a:solidFill>
                <a:ea typeface="+mn-ea"/>
                <a:cs typeface="+mn-cs"/>
              </a:rPr>
              <a:t>3. Стављена је </a:t>
            </a:r>
            <a:r>
              <a:rPr lang="sr-Cyrl-RS" sz="1400" b="1" cap="all" dirty="0">
                <a:solidFill>
                  <a:schemeClr val="bg1"/>
                </a:solidFill>
                <a:ea typeface="+mn-ea"/>
                <a:cs typeface="+mn-cs"/>
              </a:rPr>
              <a:t>књига у ПДФ формату </a:t>
            </a:r>
            <a:r>
              <a:rPr lang="sr-Cyrl-RS" sz="1400" cap="all" dirty="0">
                <a:solidFill>
                  <a:schemeClr val="bg1"/>
                </a:solidFill>
                <a:ea typeface="+mn-ea"/>
                <a:cs typeface="+mn-cs"/>
              </a:rPr>
              <a:t>за ученике који због ванредног стања нису могли да пронађу књигу.</a:t>
            </a:r>
            <a:br>
              <a:rPr lang="sr-Cyrl-RS" sz="1400" cap="all" dirty="0">
                <a:solidFill>
                  <a:schemeClr val="bg1"/>
                </a:solidFill>
                <a:ea typeface="+mn-ea"/>
                <a:cs typeface="+mn-cs"/>
              </a:rPr>
            </a:br>
            <a:r>
              <a:rPr lang="sr-Cyrl-RS" sz="1400" cap="all" dirty="0">
                <a:solidFill>
                  <a:schemeClr val="bg1"/>
                </a:solidFill>
                <a:ea typeface="+mn-ea"/>
                <a:cs typeface="+mn-cs"/>
              </a:rPr>
              <a:t>4. Дата је </a:t>
            </a:r>
            <a:r>
              <a:rPr lang="sr-Cyrl-RS" sz="1400" b="1" cap="all" dirty="0">
                <a:solidFill>
                  <a:schemeClr val="bg1"/>
                </a:solidFill>
                <a:ea typeface="+mn-ea"/>
                <a:cs typeface="+mn-cs"/>
              </a:rPr>
              <a:t>тема за дискусију </a:t>
            </a:r>
            <a:r>
              <a:rPr lang="sr-Cyrl-RS" sz="1400" cap="all" dirty="0">
                <a:solidFill>
                  <a:schemeClr val="bg1"/>
                </a:solidFill>
                <a:ea typeface="+mn-ea"/>
                <a:cs typeface="+mn-cs"/>
              </a:rPr>
              <a:t>– колико се разликује живот у граду од живота у селу у делу и иначе...</a:t>
            </a:r>
            <a:br>
              <a:rPr lang="sr-Cyrl-RS" sz="1400" cap="all" dirty="0">
                <a:solidFill>
                  <a:schemeClr val="bg1"/>
                </a:solidFill>
                <a:ea typeface="+mn-ea"/>
                <a:cs typeface="+mn-cs"/>
              </a:rPr>
            </a:br>
            <a:br>
              <a:rPr lang="sr-Cyrl-RS" sz="1400" cap="all" dirty="0">
                <a:solidFill>
                  <a:schemeClr val="bg1"/>
                </a:solidFill>
                <a:ea typeface="+mn-ea"/>
                <a:cs typeface="+mn-cs"/>
              </a:rPr>
            </a:br>
            <a:r>
              <a:rPr lang="sr-Cyrl-RS" sz="1400" cap="all" dirty="0">
                <a:solidFill>
                  <a:schemeClr val="bg1"/>
                </a:solidFill>
                <a:ea typeface="+mn-ea"/>
                <a:cs typeface="+mn-cs"/>
              </a:rPr>
              <a:t>5. Стављена су </a:t>
            </a:r>
            <a:r>
              <a:rPr lang="sr-Cyrl-RS" sz="1400" b="1" cap="all" dirty="0">
                <a:solidFill>
                  <a:schemeClr val="bg1"/>
                </a:solidFill>
                <a:ea typeface="+mn-ea"/>
                <a:cs typeface="+mn-cs"/>
              </a:rPr>
              <a:t>истраживачки задаци за основни, средњи и напредни ниво.</a:t>
            </a:r>
            <a:r>
              <a:rPr lang="sr-Cyrl-RS" sz="1400" cap="all" dirty="0">
                <a:solidFill>
                  <a:schemeClr val="bg1"/>
                </a:solidFill>
                <a:ea typeface="+mn-ea"/>
                <a:cs typeface="+mn-cs"/>
              </a:rPr>
              <a:t> Ученик сам бира ниво који може жели да уради.</a:t>
            </a:r>
            <a:br>
              <a:rPr lang="sr-Cyrl-RS" sz="1400" cap="all" dirty="0">
                <a:solidFill>
                  <a:schemeClr val="bg1"/>
                </a:solidFill>
                <a:ea typeface="+mn-ea"/>
                <a:cs typeface="+mn-cs"/>
              </a:rPr>
            </a:br>
            <a:br>
              <a:rPr lang="en-US" sz="1400" cap="all" dirty="0">
                <a:solidFill>
                  <a:schemeClr val="bg1"/>
                </a:solidFill>
                <a:ea typeface="+mn-ea"/>
                <a:cs typeface="+mn-cs"/>
              </a:rPr>
            </a:br>
            <a:r>
              <a:rPr lang="sr-Cyrl-RS" sz="1400" cap="all" dirty="0">
                <a:solidFill>
                  <a:schemeClr val="bg1"/>
                </a:solidFill>
                <a:ea typeface="+mn-ea"/>
                <a:cs typeface="+mn-cs"/>
              </a:rPr>
              <a:t>6. УЧЕНИЦИМА ЈЕ ДАТА могућност да погледају </a:t>
            </a:r>
            <a:r>
              <a:rPr lang="sr-Cyrl-RS" sz="1400" b="1" cap="all" dirty="0">
                <a:solidFill>
                  <a:schemeClr val="bg1"/>
                </a:solidFill>
                <a:ea typeface="+mn-ea"/>
                <a:cs typeface="+mn-cs"/>
              </a:rPr>
              <a:t>руски анимирани филм </a:t>
            </a:r>
            <a:r>
              <a:rPr lang="sr-Cyrl-RS" sz="1400" cap="all" dirty="0">
                <a:solidFill>
                  <a:schemeClr val="bg1"/>
                </a:solidFill>
                <a:ea typeface="+mn-ea"/>
                <a:cs typeface="+mn-cs"/>
              </a:rPr>
              <a:t>титлован на енглеском на тему дела.</a:t>
            </a:r>
            <a:br>
              <a:rPr lang="sr-Cyrl-RS" sz="1400" cap="all" dirty="0">
                <a:solidFill>
                  <a:schemeClr val="bg1"/>
                </a:solidFill>
                <a:ea typeface="+mn-ea"/>
                <a:cs typeface="+mn-cs"/>
              </a:rPr>
            </a:br>
            <a:r>
              <a:rPr lang="sr-Cyrl-RS" sz="1400" cap="all" dirty="0">
                <a:solidFill>
                  <a:schemeClr val="bg1"/>
                </a:solidFill>
                <a:ea typeface="+mn-ea"/>
                <a:cs typeface="+mn-cs"/>
              </a:rPr>
              <a:t> </a:t>
            </a:r>
            <a:br>
              <a:rPr lang="en-US" sz="1400" cap="all" dirty="0">
                <a:solidFill>
                  <a:schemeClr val="bg1"/>
                </a:solidFill>
                <a:ea typeface="+mn-ea"/>
                <a:cs typeface="+mn-cs"/>
              </a:rPr>
            </a:br>
            <a:r>
              <a:rPr lang="sr-Cyrl-RS" sz="1400" cap="all" dirty="0">
                <a:solidFill>
                  <a:schemeClr val="bg1"/>
                </a:solidFill>
                <a:ea typeface="+mn-ea"/>
                <a:cs typeface="+mn-cs"/>
              </a:rPr>
              <a:t>7. </a:t>
            </a:r>
            <a:r>
              <a:rPr lang="sr-Cyrl-RS" sz="1400" b="1" cap="all" dirty="0">
                <a:solidFill>
                  <a:schemeClr val="bg1"/>
                </a:solidFill>
                <a:ea typeface="+mn-ea"/>
                <a:cs typeface="+mn-cs"/>
              </a:rPr>
              <a:t>Кратка онлајн дискусија </a:t>
            </a:r>
            <a:r>
              <a:rPr lang="sr-Cyrl-RS" sz="1400" cap="all" dirty="0">
                <a:solidFill>
                  <a:schemeClr val="bg1"/>
                </a:solidFill>
                <a:ea typeface="+mn-ea"/>
                <a:cs typeface="+mn-cs"/>
              </a:rPr>
              <a:t>где су ученики писали о својим утисцима, ставовима и мишљењу о разликама и сличностима филма и романа. </a:t>
            </a:r>
            <a:br>
              <a:rPr lang="sr-Cyrl-RS" sz="1400" cap="all" dirty="0">
                <a:solidFill>
                  <a:schemeClr val="bg1"/>
                </a:solidFill>
                <a:ea typeface="+mn-ea"/>
                <a:cs typeface="+mn-cs"/>
              </a:rPr>
            </a:br>
            <a:br>
              <a:rPr lang="sr-Cyrl-RS" sz="1400" cap="all" dirty="0">
                <a:solidFill>
                  <a:schemeClr val="bg1"/>
                </a:solidFill>
                <a:ea typeface="+mn-ea"/>
                <a:cs typeface="+mn-cs"/>
              </a:rPr>
            </a:br>
            <a:r>
              <a:rPr lang="sr-Cyrl-RS" sz="1400" cap="all" dirty="0">
                <a:solidFill>
                  <a:schemeClr val="bg1"/>
                </a:solidFill>
                <a:ea typeface="+mn-ea"/>
                <a:cs typeface="+mn-cs"/>
              </a:rPr>
              <a:t>8. Кратка провера знања и разумевања дела </a:t>
            </a:r>
            <a:r>
              <a:rPr lang="sr-Cyrl-RS" sz="1400" b="1" cap="all" dirty="0">
                <a:solidFill>
                  <a:schemeClr val="bg1"/>
                </a:solidFill>
                <a:ea typeface="+mn-ea"/>
                <a:cs typeface="+mn-cs"/>
              </a:rPr>
              <a:t>десетоминутним тестом</a:t>
            </a:r>
            <a:r>
              <a:rPr lang="sr-Cyrl-RS" sz="1400" cap="all" dirty="0">
                <a:solidFill>
                  <a:schemeClr val="bg1"/>
                </a:solidFill>
                <a:ea typeface="+mn-ea"/>
                <a:cs typeface="+mn-cs"/>
              </a:rPr>
              <a:t>.</a:t>
            </a:r>
            <a:br>
              <a:rPr lang="sr-Cyrl-RS" sz="1400" cap="all" dirty="0">
                <a:solidFill>
                  <a:schemeClr val="bg1"/>
                </a:solidFill>
                <a:ea typeface="+mn-ea"/>
                <a:cs typeface="+mn-cs"/>
              </a:rPr>
            </a:br>
            <a:br>
              <a:rPr lang="sr-Cyrl-RS" sz="1400" cap="all" dirty="0">
                <a:solidFill>
                  <a:schemeClr val="bg1"/>
                </a:solidFill>
                <a:ea typeface="+mn-ea"/>
                <a:cs typeface="+mn-cs"/>
              </a:rPr>
            </a:br>
            <a:r>
              <a:rPr lang="sr-Cyrl-RS" sz="1400" cap="all" dirty="0">
                <a:solidFill>
                  <a:schemeClr val="bg1"/>
                </a:solidFill>
                <a:ea typeface="+mn-ea"/>
                <a:cs typeface="+mn-cs"/>
              </a:rPr>
              <a:t>9. </a:t>
            </a:r>
            <a:r>
              <a:rPr lang="sr-Cyrl-RS" sz="1400" b="1" cap="all" dirty="0">
                <a:solidFill>
                  <a:schemeClr val="bg1"/>
                </a:solidFill>
                <a:ea typeface="+mn-ea"/>
                <a:cs typeface="+mn-cs"/>
              </a:rPr>
              <a:t>Пронађи синониме </a:t>
            </a:r>
            <a:r>
              <a:rPr lang="sr-Cyrl-RS" sz="1400" cap="all" dirty="0">
                <a:solidFill>
                  <a:schemeClr val="bg1"/>
                </a:solidFill>
                <a:ea typeface="+mn-ea"/>
                <a:cs typeface="+mn-cs"/>
              </a:rPr>
              <a:t>- Повезивање са језичком културом – задатак за ученике је да пронађу што више речи који описују особине деке отавијана</a:t>
            </a:r>
            <a:br>
              <a:rPr lang="sr-Cyrl-RS" sz="1400" cap="all" dirty="0">
                <a:solidFill>
                  <a:schemeClr val="bg1"/>
                </a:solidFill>
                <a:ea typeface="+mn-ea"/>
                <a:cs typeface="+mn-cs"/>
              </a:rPr>
            </a:br>
            <a:br>
              <a:rPr lang="sr-Cyrl-RS" sz="1400" cap="all" dirty="0">
                <a:solidFill>
                  <a:schemeClr val="bg1"/>
                </a:solidFill>
                <a:ea typeface="+mn-ea"/>
                <a:cs typeface="+mn-cs"/>
              </a:rPr>
            </a:br>
            <a:r>
              <a:rPr lang="sr-Cyrl-RS" sz="1400" cap="all" dirty="0">
                <a:solidFill>
                  <a:schemeClr val="bg1"/>
                </a:solidFill>
                <a:ea typeface="+mn-ea"/>
                <a:cs typeface="+mn-cs"/>
              </a:rPr>
              <a:t>10. Домаћи задатак – </a:t>
            </a:r>
            <a:r>
              <a:rPr lang="sr-Cyrl-RS" sz="1400" b="1" cap="all" dirty="0">
                <a:solidFill>
                  <a:schemeClr val="bg1"/>
                </a:solidFill>
                <a:ea typeface="+mn-ea"/>
                <a:cs typeface="+mn-cs"/>
              </a:rPr>
              <a:t>писање састава </a:t>
            </a:r>
            <a:r>
              <a:rPr lang="sr-Cyrl-RS" sz="1400" cap="all" dirty="0">
                <a:solidFill>
                  <a:schemeClr val="bg1"/>
                </a:solidFill>
                <a:ea typeface="+mn-ea"/>
                <a:cs typeface="+mn-cs"/>
              </a:rPr>
              <a:t>на тему </a:t>
            </a:r>
            <a:r>
              <a:rPr lang="ru-RU" sz="1400" i="1" cap="all" dirty="0">
                <a:solidFill>
                  <a:schemeClr val="bg1"/>
                </a:solidFill>
                <a:ea typeface="+mn-ea"/>
                <a:cs typeface="+mn-cs"/>
              </a:rPr>
              <a:t>Шта ми све недостаје од када нисам са баком/деком</a:t>
            </a:r>
            <a:r>
              <a:rPr lang="ru-RU" sz="1400" cap="all" dirty="0">
                <a:solidFill>
                  <a:schemeClr val="bg1"/>
                </a:solidFill>
                <a:ea typeface="+mn-ea"/>
                <a:cs typeface="+mn-cs"/>
              </a:rPr>
              <a:t>..</a:t>
            </a:r>
            <a:br>
              <a:rPr lang="ru-RU" sz="1400" cap="all" dirty="0">
                <a:solidFill>
                  <a:schemeClr val="bg1"/>
                </a:solidFill>
                <a:ea typeface="+mn-ea"/>
                <a:cs typeface="+mn-cs"/>
              </a:rPr>
            </a:br>
            <a:r>
              <a:rPr lang="sr-Cyrl-RS" sz="1400" cap="all" dirty="0">
                <a:solidFill>
                  <a:schemeClr val="accent6">
                    <a:lumMod val="60000"/>
                    <a:lumOff val="40000"/>
                  </a:schemeClr>
                </a:solidFill>
                <a:ea typeface="+mn-ea"/>
                <a:cs typeface="+mn-cs"/>
              </a:rPr>
              <a:t>За оне који желе више дат је </a:t>
            </a:r>
            <a:r>
              <a:rPr lang="sr-Cyrl-RS" sz="1400" b="1" cap="all" dirty="0">
                <a:solidFill>
                  <a:schemeClr val="accent6">
                    <a:lumMod val="60000"/>
                    <a:lumOff val="40000"/>
                  </a:schemeClr>
                </a:solidFill>
                <a:ea typeface="+mn-ea"/>
                <a:cs typeface="+mn-cs"/>
              </a:rPr>
              <a:t>квиз о стилским фигурама у делу „Мој дека је био трешња“</a:t>
            </a:r>
            <a:endParaRPr lang="en-US" sz="1400" b="1" cap="all" dirty="0">
              <a:solidFill>
                <a:schemeClr val="accent6">
                  <a:lumMod val="60000"/>
                  <a:lumOff val="40000"/>
                </a:schemeClr>
              </a:solidFill>
              <a:ea typeface="+mn-ea"/>
              <a:cs typeface="+mn-cs"/>
            </a:endParaRPr>
          </a:p>
        </p:txBody>
      </p:sp>
      <p:pic>
        <p:nvPicPr>
          <p:cNvPr id="9" name="Picture 8" descr="A person wearing a costume&#10;&#10;Description automatically generated">
            <a:extLst>
              <a:ext uri="{FF2B5EF4-FFF2-40B4-BE49-F238E27FC236}">
                <a16:creationId xmlns:a16="http://schemas.microsoft.com/office/drawing/2014/main" id="{3F0E1DC1-F997-478D-91A0-6CB2E140C286}"/>
              </a:ext>
            </a:extLst>
          </p:cNvPr>
          <p:cNvPicPr>
            <a:picLocks noChangeAspect="1"/>
          </p:cNvPicPr>
          <p:nvPr/>
        </p:nvPicPr>
        <p:blipFill>
          <a:blip r:embed="rId2"/>
          <a:stretch>
            <a:fillRect/>
          </a:stretch>
        </p:blipFill>
        <p:spPr>
          <a:xfrm>
            <a:off x="10539526" y="4495644"/>
            <a:ext cx="1652474" cy="1652474"/>
          </a:xfrm>
          <a:prstGeom prst="rect">
            <a:avLst/>
          </a:prstGeom>
        </p:spPr>
      </p:pic>
      <p:sp>
        <p:nvSpPr>
          <p:cNvPr id="10" name="Rectangle 9">
            <a:extLst>
              <a:ext uri="{FF2B5EF4-FFF2-40B4-BE49-F238E27FC236}">
                <a16:creationId xmlns:a16="http://schemas.microsoft.com/office/drawing/2014/main" id="{DC2B1757-62B9-401E-91C7-4803FCDD710E}"/>
              </a:ext>
            </a:extLst>
          </p:cNvPr>
          <p:cNvSpPr/>
          <p:nvPr/>
        </p:nvSpPr>
        <p:spPr>
          <a:xfrm>
            <a:off x="1207362" y="599243"/>
            <a:ext cx="9332163" cy="523220"/>
          </a:xfrm>
          <a:prstGeom prst="rect">
            <a:avLst/>
          </a:prstGeom>
          <a:noFill/>
        </p:spPr>
        <p:txBody>
          <a:bodyPr wrap="square" lIns="91440" tIns="45720" rIns="91440" bIns="45720">
            <a:spAutoFit/>
          </a:bodyPr>
          <a:lstStyle/>
          <a:p>
            <a:pPr algn="ctr"/>
            <a:r>
              <a:rPr lang="sr-Cyrl-R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mn-ea"/>
                <a:cs typeface="+mn-cs"/>
              </a:rPr>
              <a:t>Садржај интерактивне презентације</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9329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Freeform: Shape 4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4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D97EED-281B-4987-A818-4B7B921AB74A}"/>
              </a:ext>
            </a:extLst>
          </p:cNvPr>
          <p:cNvSpPr>
            <a:spLocks noGrp="1"/>
          </p:cNvSpPr>
          <p:nvPr>
            <p:ph type="title"/>
          </p:nvPr>
        </p:nvSpPr>
        <p:spPr>
          <a:xfrm>
            <a:off x="994087" y="1130603"/>
            <a:ext cx="3342442" cy="4596794"/>
          </a:xfrm>
        </p:spPr>
        <p:txBody>
          <a:bodyPr anchor="ctr">
            <a:normAutofit/>
          </a:bodyPr>
          <a:lstStyle/>
          <a:p>
            <a:r>
              <a:rPr lang="sr-Cyrl-RS" sz="2800" dirty="0">
                <a:solidFill>
                  <a:srgbClr val="EBEBEB"/>
                </a:solidFill>
              </a:rPr>
              <a:t>Обрада домаће лектире замишљена је кроз два наставна часа.</a:t>
            </a:r>
            <a:br>
              <a:rPr lang="sr-Cyrl-RS" sz="2800" dirty="0">
                <a:solidFill>
                  <a:srgbClr val="EBEBEB"/>
                </a:solidFill>
              </a:rPr>
            </a:br>
            <a:br>
              <a:rPr lang="sr-Cyrl-RS" sz="2800" dirty="0">
                <a:solidFill>
                  <a:srgbClr val="EBEBEB"/>
                </a:solidFill>
              </a:rPr>
            </a:br>
            <a:br>
              <a:rPr lang="sr-Cyrl-RS" sz="2800" dirty="0">
                <a:solidFill>
                  <a:srgbClr val="EBEBEB"/>
                </a:solidFill>
              </a:rPr>
            </a:br>
            <a:br>
              <a:rPr lang="sr-Cyrl-RS" sz="2800" dirty="0">
                <a:solidFill>
                  <a:srgbClr val="EBEBEB"/>
                </a:solidFill>
              </a:rPr>
            </a:br>
            <a:endParaRPr lang="en-US" sz="2800" dirty="0">
              <a:solidFill>
                <a:srgbClr val="EBEBEB"/>
              </a:solidFill>
            </a:endParaRPr>
          </a:p>
        </p:txBody>
      </p:sp>
      <p:pic>
        <p:nvPicPr>
          <p:cNvPr id="5" name="Content Placeholder 4" descr="A picture containing bicycle, grass, sitting, small&#10;&#10;Description automatically generated">
            <a:extLst>
              <a:ext uri="{FF2B5EF4-FFF2-40B4-BE49-F238E27FC236}">
                <a16:creationId xmlns:a16="http://schemas.microsoft.com/office/drawing/2014/main" id="{73C34960-0468-4AA9-8EF7-3D4B3A736D7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89402" y="3728910"/>
            <a:ext cx="3548015" cy="2217509"/>
          </a:xfrm>
        </p:spPr>
      </p:pic>
      <p:sp>
        <p:nvSpPr>
          <p:cNvPr id="6" name="TextBox 5">
            <a:extLst>
              <a:ext uri="{FF2B5EF4-FFF2-40B4-BE49-F238E27FC236}">
                <a16:creationId xmlns:a16="http://schemas.microsoft.com/office/drawing/2014/main" id="{6DBA4285-C488-4F5A-B692-9976030BF10E}"/>
              </a:ext>
            </a:extLst>
          </p:cNvPr>
          <p:cNvSpPr txBox="1"/>
          <p:nvPr/>
        </p:nvSpPr>
        <p:spPr>
          <a:xfrm>
            <a:off x="4990324" y="379264"/>
            <a:ext cx="6778341" cy="6524863"/>
          </a:xfrm>
          <a:prstGeom prst="rect">
            <a:avLst/>
          </a:prstGeom>
          <a:noFill/>
        </p:spPr>
        <p:txBody>
          <a:bodyPr wrap="square" rtlCol="0">
            <a:spAutoFit/>
          </a:bodyPr>
          <a:lstStyle/>
          <a:p>
            <a:r>
              <a:rPr lang="sr-Cyrl-CS" sz="1600" b="1" u="sng" dirty="0"/>
              <a:t>Први час</a:t>
            </a:r>
            <a:r>
              <a:rPr lang="sr-Cyrl-CS" sz="1600" dirty="0"/>
              <a:t>  започиње размишљањима о значају баке и деке за живот сваког детета. Затим се гледа </a:t>
            </a:r>
            <a:r>
              <a:rPr lang="en-US" sz="1600" dirty="0" err="1"/>
              <a:t>Thinklink</a:t>
            </a:r>
            <a:r>
              <a:rPr lang="sr-Cyrl-RS" sz="1600" dirty="0"/>
              <a:t> иконица</a:t>
            </a:r>
            <a:r>
              <a:rPr lang="sr-Cyrl-CS" sz="1600" dirty="0"/>
              <a:t> о писцу, Анђели Нанети </a:t>
            </a:r>
            <a:r>
              <a:rPr lang="ru-RU" sz="1600" dirty="0"/>
              <a:t>Задатак ученика је да допуне основне податке који су дати. Након тога наставница подстиче ученике да изнесу свој доживљај романа. </a:t>
            </a:r>
          </a:p>
          <a:p>
            <a:endParaRPr lang="en-US" sz="1600" b="1" dirty="0"/>
          </a:p>
          <a:p>
            <a:pPr lvl="0"/>
            <a:r>
              <a:rPr lang="ru-RU" sz="1600" dirty="0"/>
              <a:t>У главном  делу часа ученици се упућују да погледају руски анимирани филм чије су </a:t>
            </a:r>
            <a:r>
              <a:rPr lang="sr-Cyrl-RS" sz="1600" dirty="0"/>
              <a:t>ауторке </a:t>
            </a:r>
            <a:r>
              <a:rPr lang="en-US" sz="1600" dirty="0">
                <a:hlinkClick r:id="rId3"/>
              </a:rPr>
              <a:t>Olga and Tatiana </a:t>
            </a:r>
            <a:r>
              <a:rPr lang="en-US" sz="1600" dirty="0" err="1">
                <a:hlinkClick r:id="rId3"/>
              </a:rPr>
              <a:t>Poliektova</a:t>
            </a:r>
            <a:r>
              <a:rPr lang="en-US" sz="1600" dirty="0"/>
              <a:t>  </a:t>
            </a:r>
            <a:r>
              <a:rPr lang="en-US" sz="1600" i="1" dirty="0"/>
              <a:t>My Grandfather was a cherry tree</a:t>
            </a:r>
            <a:r>
              <a:rPr lang="en-US" sz="1600" dirty="0"/>
              <a:t> </a:t>
            </a:r>
            <a:r>
              <a:rPr lang="ru-RU" sz="1600" dirty="0"/>
              <a:t>који је освојио бројне међународне награде. Музику прати прелепа музика. Наставница ученике усмерава да праве корелацију и примене своје знање енглеског језика у разумевању филма јер је он титлован на тај језик. </a:t>
            </a:r>
          </a:p>
          <a:p>
            <a:pPr lvl="0"/>
            <a:endParaRPr lang="ru-RU" sz="1600" dirty="0"/>
          </a:p>
          <a:p>
            <a:pPr lvl="0"/>
            <a:r>
              <a:rPr lang="ru-RU" sz="1600" dirty="0"/>
              <a:t>Након гледања филма, наставница је предложила ученицима  да своје коментаре о сличностима/разликама филма и дела оставе у коментарима испод линка филма у Гугл учионици.</a:t>
            </a:r>
          </a:p>
          <a:p>
            <a:pPr lvl="0"/>
            <a:endParaRPr lang="ru-RU" sz="1600" dirty="0"/>
          </a:p>
          <a:p>
            <a:pPr lvl="0"/>
            <a:r>
              <a:rPr lang="ru-RU" sz="1600" dirty="0"/>
              <a:t>Ученицима је наглашено да се примењује бонтон комуникација и уважавање туђих мишљења и импресија. Преко истраживачких задатака које су добили неколико дана раније, ученици раде анализу на основу свог избора тежине задатака.  </a:t>
            </a:r>
            <a:endParaRPr lang="en-US" sz="1600" b="1" dirty="0"/>
          </a:p>
          <a:p>
            <a:pPr lvl="0"/>
            <a:r>
              <a:rPr lang="ru-RU" sz="1600" dirty="0"/>
              <a:t>Завршни део првог часа замишљен је као препорука припремних онлајн активности за следећи час.</a:t>
            </a:r>
            <a:endParaRPr lang="en-US" sz="1600" b="1" dirty="0"/>
          </a:p>
          <a:p>
            <a:endParaRPr lang="en-US" dirty="0"/>
          </a:p>
        </p:txBody>
      </p:sp>
    </p:spTree>
    <p:extLst>
      <p:ext uri="{BB962C8B-B14F-4D97-AF65-F5344CB8AC3E}">
        <p14:creationId xmlns:p14="http://schemas.microsoft.com/office/powerpoint/2010/main" val="289629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4" name="Oval 43">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8" name="Freeform: Shape 47">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0"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2"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5" name="Picture 4" descr="A picture containing sitting, girl, laptop, table&#10;&#10;Description automatically generated">
            <a:extLst>
              <a:ext uri="{FF2B5EF4-FFF2-40B4-BE49-F238E27FC236}">
                <a16:creationId xmlns:a16="http://schemas.microsoft.com/office/drawing/2014/main" id="{A54CB268-95A7-4319-9E8A-58F6745D9381}"/>
              </a:ext>
            </a:extLst>
          </p:cNvPr>
          <p:cNvPicPr>
            <a:picLocks noChangeAspect="1"/>
          </p:cNvPicPr>
          <p:nvPr/>
        </p:nvPicPr>
        <p:blipFill rotWithShape="1">
          <a:blip r:embed="rId2"/>
          <a:srcRect l="4872" r="4" b="4"/>
          <a:stretch/>
        </p:blipFill>
        <p:spPr>
          <a:xfrm>
            <a:off x="7418225" y="645107"/>
            <a:ext cx="4125318" cy="2710388"/>
          </a:xfrm>
          <a:prstGeom prst="rect">
            <a:avLst/>
          </a:prstGeom>
        </p:spPr>
      </p:pic>
      <p:sp>
        <p:nvSpPr>
          <p:cNvPr id="54" name="Rectangle 53">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4CE2B68-A25C-4FE8-8B0B-AB6B269E5536}"/>
              </a:ext>
            </a:extLst>
          </p:cNvPr>
          <p:cNvSpPr>
            <a:spLocks noGrp="1"/>
          </p:cNvSpPr>
          <p:nvPr>
            <p:ph idx="1"/>
          </p:nvPr>
        </p:nvSpPr>
        <p:spPr>
          <a:xfrm>
            <a:off x="765312" y="645107"/>
            <a:ext cx="5946561" cy="5585368"/>
          </a:xfrm>
        </p:spPr>
        <p:txBody>
          <a:bodyPr anchor="ctr">
            <a:normAutofit lnSpcReduction="10000"/>
          </a:bodyPr>
          <a:lstStyle/>
          <a:p>
            <a:pPr>
              <a:lnSpc>
                <a:spcPct val="90000"/>
              </a:lnSpc>
            </a:pPr>
            <a:r>
              <a:rPr lang="sr-Cyrl-CS" sz="1600" b="1" dirty="0">
                <a:solidFill>
                  <a:schemeClr val="tx1"/>
                </a:solidFill>
              </a:rPr>
              <a:t>Други час</a:t>
            </a:r>
            <a:r>
              <a:rPr lang="sr-Cyrl-CS" sz="1400" dirty="0">
                <a:solidFill>
                  <a:schemeClr val="tx1"/>
                </a:solidFill>
              </a:rPr>
              <a:t> је посвећен разговору о приказаном животу у селу и у граду у роману. Ученици повезују сопствено искуство са сликама приказаним у делу.</a:t>
            </a:r>
            <a:endParaRPr lang="en-US" sz="1400" dirty="0">
              <a:solidFill>
                <a:schemeClr val="tx1"/>
              </a:solidFill>
            </a:endParaRPr>
          </a:p>
          <a:p>
            <a:pPr>
              <a:lnSpc>
                <a:spcPct val="90000"/>
              </a:lnSpc>
            </a:pPr>
            <a:r>
              <a:rPr lang="sr-Cyrl-CS" sz="1400" dirty="0">
                <a:solidFill>
                  <a:schemeClr val="tx1"/>
                </a:solidFill>
              </a:rPr>
              <a:t>Након тога следи кратка десетоминутна провера разумевања дела путем гугл теста у учионици. Тест је састављен према Блумовој таксономији и садржи питања различитог типа и ниво знања. Рачунање резултата је аутоматско, а ученици су у могућности да одмах виде свој резултат.</a:t>
            </a:r>
            <a:endParaRPr lang="en-US" sz="1400" dirty="0">
              <a:solidFill>
                <a:schemeClr val="tx1"/>
              </a:solidFill>
            </a:endParaRPr>
          </a:p>
          <a:p>
            <a:pPr>
              <a:lnSpc>
                <a:spcPct val="90000"/>
              </a:lnSpc>
            </a:pPr>
            <a:r>
              <a:rPr lang="ru-RU" sz="1400" dirty="0">
                <a:solidFill>
                  <a:schemeClr val="tx1"/>
                </a:solidFill>
              </a:rPr>
              <a:t>Један део часа посвећен је повезивању са језичком културом и учењу синонима. Присећајући се придева, ученици имају задатак да допуне својим примерима списак постојећих придева којима се описује дека Отавијано. Задатак је замишљен као такмичење између одељења шестог разреда у прикупљању синонима за описивање необичности и јединствености.</a:t>
            </a:r>
            <a:endParaRPr lang="en-US" sz="1400" dirty="0">
              <a:solidFill>
                <a:schemeClr val="tx1"/>
              </a:solidFill>
            </a:endParaRPr>
          </a:p>
          <a:p>
            <a:pPr>
              <a:lnSpc>
                <a:spcPct val="90000"/>
              </a:lnSpc>
            </a:pPr>
            <a:r>
              <a:rPr lang="sr-Cyrl-CS" sz="1400" dirty="0">
                <a:solidFill>
                  <a:schemeClr val="tx1"/>
                </a:solidFill>
              </a:rPr>
              <a:t>Завршни део часа је упућивање ученика на њихова осећања и искуство и писање састава „Шта ми све недостаје откад нисам са баком/деком?“. Ученицима се даје онлајн упуство како да изложе оно што осећају у ванредним околностима без драгих особа и да то преточе у мисли, а најбољи састави ће бити оцењени и јавно изложени и похваљени.</a:t>
            </a:r>
            <a:endParaRPr lang="en-US" sz="1400" dirty="0">
              <a:solidFill>
                <a:schemeClr val="tx1"/>
              </a:solidFill>
            </a:endParaRPr>
          </a:p>
          <a:p>
            <a:pPr>
              <a:lnSpc>
                <a:spcPct val="90000"/>
              </a:lnSpc>
            </a:pPr>
            <a:r>
              <a:rPr lang="sr-Cyrl-RS" sz="1400" b="1" dirty="0">
                <a:solidFill>
                  <a:schemeClr val="tx1"/>
                </a:solidFill>
              </a:rPr>
              <a:t>Ученичка еваулација часа, </a:t>
            </a:r>
            <a:r>
              <a:rPr lang="sr-Cyrl-RS" sz="1400" dirty="0">
                <a:solidFill>
                  <a:schemeClr val="tx1"/>
                </a:solidFill>
              </a:rPr>
              <a:t>по жељи ученика, писана је јавно, у коментарима испод презентације, следи линк:</a:t>
            </a:r>
          </a:p>
          <a:p>
            <a:pPr>
              <a:lnSpc>
                <a:spcPct val="90000"/>
              </a:lnSpc>
            </a:pPr>
            <a:r>
              <a:rPr lang="en-US" sz="1400" dirty="0">
                <a:solidFill>
                  <a:schemeClr val="tx1"/>
                </a:solidFill>
              </a:rPr>
              <a:t>https://classroom.google.com/c/NTM3MjExMjM0MDZa/p/OTgwMDA4Mzg1MTha/details</a:t>
            </a:r>
          </a:p>
        </p:txBody>
      </p:sp>
      <p:pic>
        <p:nvPicPr>
          <p:cNvPr id="7" name="Picture 6" descr="A picture containing box, bag&#10;&#10;Description automatically generated">
            <a:extLst>
              <a:ext uri="{FF2B5EF4-FFF2-40B4-BE49-F238E27FC236}">
                <a16:creationId xmlns:a16="http://schemas.microsoft.com/office/drawing/2014/main" id="{965F83E3-FB72-4E39-8322-98543C51D501}"/>
              </a:ext>
            </a:extLst>
          </p:cNvPr>
          <p:cNvPicPr>
            <a:picLocks noChangeAspect="1"/>
          </p:cNvPicPr>
          <p:nvPr/>
        </p:nvPicPr>
        <p:blipFill rotWithShape="1">
          <a:blip r:embed="rId3"/>
          <a:srcRect l="4005" r="10379" b="-1"/>
          <a:stretch/>
        </p:blipFill>
        <p:spPr>
          <a:xfrm>
            <a:off x="7418226" y="3520086"/>
            <a:ext cx="4125316" cy="2710389"/>
          </a:xfrm>
          <a:prstGeom prst="rect">
            <a:avLst/>
          </a:prstGeom>
        </p:spPr>
      </p:pic>
    </p:spTree>
    <p:extLst>
      <p:ext uri="{BB962C8B-B14F-4D97-AF65-F5344CB8AC3E}">
        <p14:creationId xmlns:p14="http://schemas.microsoft.com/office/powerpoint/2010/main" val="22563776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4D7F5CE-A719-44F7-9C5B-4BC25A14E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5" name="Picture 4" descr="A picture containing text, sign&#10;&#10;Description automatically generated">
            <a:extLst>
              <a:ext uri="{FF2B5EF4-FFF2-40B4-BE49-F238E27FC236}">
                <a16:creationId xmlns:a16="http://schemas.microsoft.com/office/drawing/2014/main" id="{C965D99D-4498-43E5-B38B-E60550F0EF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1144"/>
          <a:stretch/>
        </p:blipFill>
        <p:spPr>
          <a:xfrm>
            <a:off x="1539396" y="1048165"/>
            <a:ext cx="1240505" cy="1954225"/>
          </a:xfrm>
          <a:prstGeom prst="rect">
            <a:avLst/>
          </a:prstGeom>
          <a:ln>
            <a:noFill/>
          </a:ln>
        </p:spPr>
      </p:pic>
      <p:sp>
        <p:nvSpPr>
          <p:cNvPr id="18" name="Rectangle 17">
            <a:extLst>
              <a:ext uri="{FF2B5EF4-FFF2-40B4-BE49-F238E27FC236}">
                <a16:creationId xmlns:a16="http://schemas.microsoft.com/office/drawing/2014/main" id="{A163AD8F-ACE5-4FCB-A39E-DF84A721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9" name="Picture 28" descr="A close up of a sign&#10;&#10;Description automatically generated">
            <a:extLst>
              <a:ext uri="{FF2B5EF4-FFF2-40B4-BE49-F238E27FC236}">
                <a16:creationId xmlns:a16="http://schemas.microsoft.com/office/drawing/2014/main" id="{A3BD3CB4-FE78-48E4-96FE-18A32B8F1F39}"/>
              </a:ext>
            </a:extLst>
          </p:cNvPr>
          <p:cNvPicPr>
            <a:picLocks noChangeAspect="1"/>
          </p:cNvPicPr>
          <p:nvPr/>
        </p:nvPicPr>
        <p:blipFill>
          <a:blip r:embed="rId4"/>
          <a:stretch>
            <a:fillRect/>
          </a:stretch>
        </p:blipFill>
        <p:spPr>
          <a:xfrm>
            <a:off x="3351165" y="1031256"/>
            <a:ext cx="1243702" cy="1954225"/>
          </a:xfrm>
          <a:prstGeom prst="rect">
            <a:avLst/>
          </a:prstGeom>
        </p:spPr>
      </p:pic>
      <p:pic>
        <p:nvPicPr>
          <p:cNvPr id="31" name="Picture 30" descr="A close up of a sign&#10;&#10;Description automatically generated">
            <a:extLst>
              <a:ext uri="{FF2B5EF4-FFF2-40B4-BE49-F238E27FC236}">
                <a16:creationId xmlns:a16="http://schemas.microsoft.com/office/drawing/2014/main" id="{E78D4E2F-9DA2-45CA-BF3B-852A48A983FF}"/>
              </a:ext>
            </a:extLst>
          </p:cNvPr>
          <p:cNvPicPr>
            <a:picLocks noChangeAspect="1"/>
          </p:cNvPicPr>
          <p:nvPr/>
        </p:nvPicPr>
        <p:blipFill>
          <a:blip r:embed="rId5"/>
          <a:stretch>
            <a:fillRect/>
          </a:stretch>
        </p:blipFill>
        <p:spPr>
          <a:xfrm>
            <a:off x="5386582" y="1050722"/>
            <a:ext cx="1229141" cy="1934759"/>
          </a:xfrm>
          <a:prstGeom prst="rect">
            <a:avLst/>
          </a:prstGeom>
        </p:spPr>
      </p:pic>
      <p:pic>
        <p:nvPicPr>
          <p:cNvPr id="33" name="Picture 32" descr="A screenshot of a cell phone&#10;&#10;Description automatically generated">
            <a:extLst>
              <a:ext uri="{FF2B5EF4-FFF2-40B4-BE49-F238E27FC236}">
                <a16:creationId xmlns:a16="http://schemas.microsoft.com/office/drawing/2014/main" id="{ED9FB88B-F3E6-422C-B999-971652C2D848}"/>
              </a:ext>
            </a:extLst>
          </p:cNvPr>
          <p:cNvPicPr>
            <a:picLocks noChangeAspect="1"/>
          </p:cNvPicPr>
          <p:nvPr/>
        </p:nvPicPr>
        <p:blipFill>
          <a:blip r:embed="rId6"/>
          <a:stretch>
            <a:fillRect/>
          </a:stretch>
        </p:blipFill>
        <p:spPr>
          <a:xfrm>
            <a:off x="7407438" y="1048165"/>
            <a:ext cx="1243702" cy="1968223"/>
          </a:xfrm>
          <a:prstGeom prst="rect">
            <a:avLst/>
          </a:prstGeom>
        </p:spPr>
      </p:pic>
      <p:pic>
        <p:nvPicPr>
          <p:cNvPr id="35" name="Picture 34" descr="A close up of a sign&#10;&#10;Description automatically generated">
            <a:extLst>
              <a:ext uri="{FF2B5EF4-FFF2-40B4-BE49-F238E27FC236}">
                <a16:creationId xmlns:a16="http://schemas.microsoft.com/office/drawing/2014/main" id="{5D6FB161-4032-417D-A855-4CFFC41D8901}"/>
              </a:ext>
            </a:extLst>
          </p:cNvPr>
          <p:cNvPicPr>
            <a:picLocks noChangeAspect="1"/>
          </p:cNvPicPr>
          <p:nvPr/>
        </p:nvPicPr>
        <p:blipFill>
          <a:blip r:embed="rId7"/>
          <a:stretch>
            <a:fillRect/>
          </a:stretch>
        </p:blipFill>
        <p:spPr>
          <a:xfrm>
            <a:off x="9295285" y="1048165"/>
            <a:ext cx="1259289" cy="1968223"/>
          </a:xfrm>
          <a:prstGeom prst="rect">
            <a:avLst/>
          </a:prstGeom>
        </p:spPr>
      </p:pic>
      <p:pic>
        <p:nvPicPr>
          <p:cNvPr id="37" name="Picture 36" descr="A close up of a sign&#10;&#10;Description automatically generated">
            <a:extLst>
              <a:ext uri="{FF2B5EF4-FFF2-40B4-BE49-F238E27FC236}">
                <a16:creationId xmlns:a16="http://schemas.microsoft.com/office/drawing/2014/main" id="{A2E647F7-0FAE-4CA8-9866-9C0109553EFA}"/>
              </a:ext>
            </a:extLst>
          </p:cNvPr>
          <p:cNvPicPr>
            <a:picLocks noChangeAspect="1"/>
          </p:cNvPicPr>
          <p:nvPr/>
        </p:nvPicPr>
        <p:blipFill>
          <a:blip r:embed="rId8"/>
          <a:stretch>
            <a:fillRect/>
          </a:stretch>
        </p:blipFill>
        <p:spPr>
          <a:xfrm>
            <a:off x="1525845" y="3484862"/>
            <a:ext cx="1267606" cy="1954226"/>
          </a:xfrm>
          <a:prstGeom prst="rect">
            <a:avLst/>
          </a:prstGeom>
        </p:spPr>
      </p:pic>
      <p:pic>
        <p:nvPicPr>
          <p:cNvPr id="39" name="Picture 38" descr="A close up of a sign&#10;&#10;Description automatically generated">
            <a:extLst>
              <a:ext uri="{FF2B5EF4-FFF2-40B4-BE49-F238E27FC236}">
                <a16:creationId xmlns:a16="http://schemas.microsoft.com/office/drawing/2014/main" id="{A6C9D348-6A44-411B-93D0-C720B43F27AD}"/>
              </a:ext>
            </a:extLst>
          </p:cNvPr>
          <p:cNvPicPr>
            <a:picLocks noChangeAspect="1"/>
          </p:cNvPicPr>
          <p:nvPr/>
        </p:nvPicPr>
        <p:blipFill>
          <a:blip r:embed="rId9"/>
          <a:stretch>
            <a:fillRect/>
          </a:stretch>
        </p:blipFill>
        <p:spPr>
          <a:xfrm>
            <a:off x="3365349" y="3484862"/>
            <a:ext cx="1267606" cy="1925673"/>
          </a:xfrm>
          <a:prstGeom prst="rect">
            <a:avLst/>
          </a:prstGeom>
        </p:spPr>
      </p:pic>
      <p:pic>
        <p:nvPicPr>
          <p:cNvPr id="41" name="Picture 40" descr="A screenshot of a cell phone&#10;&#10;Description automatically generated">
            <a:extLst>
              <a:ext uri="{FF2B5EF4-FFF2-40B4-BE49-F238E27FC236}">
                <a16:creationId xmlns:a16="http://schemas.microsoft.com/office/drawing/2014/main" id="{D9F56D14-7FD2-4FB8-A772-1AF87838684C}"/>
              </a:ext>
            </a:extLst>
          </p:cNvPr>
          <p:cNvPicPr>
            <a:picLocks noChangeAspect="1"/>
          </p:cNvPicPr>
          <p:nvPr/>
        </p:nvPicPr>
        <p:blipFill>
          <a:blip r:embed="rId10"/>
          <a:stretch>
            <a:fillRect/>
          </a:stretch>
        </p:blipFill>
        <p:spPr>
          <a:xfrm>
            <a:off x="5481429" y="3429000"/>
            <a:ext cx="1229141" cy="1857420"/>
          </a:xfrm>
          <a:prstGeom prst="rect">
            <a:avLst/>
          </a:prstGeom>
        </p:spPr>
      </p:pic>
      <p:pic>
        <p:nvPicPr>
          <p:cNvPr id="43" name="Picture 42" descr="A close up of a sign&#10;&#10;Description automatically generated">
            <a:extLst>
              <a:ext uri="{FF2B5EF4-FFF2-40B4-BE49-F238E27FC236}">
                <a16:creationId xmlns:a16="http://schemas.microsoft.com/office/drawing/2014/main" id="{EDD45EA7-3CD3-411D-9B6E-710890E96BEE}"/>
              </a:ext>
            </a:extLst>
          </p:cNvPr>
          <p:cNvPicPr>
            <a:picLocks noChangeAspect="1"/>
          </p:cNvPicPr>
          <p:nvPr/>
        </p:nvPicPr>
        <p:blipFill>
          <a:blip r:embed="rId11"/>
          <a:stretch>
            <a:fillRect/>
          </a:stretch>
        </p:blipFill>
        <p:spPr>
          <a:xfrm>
            <a:off x="7422027" y="3429000"/>
            <a:ext cx="1347098" cy="1857420"/>
          </a:xfrm>
          <a:prstGeom prst="rect">
            <a:avLst/>
          </a:prstGeom>
        </p:spPr>
      </p:pic>
      <p:pic>
        <p:nvPicPr>
          <p:cNvPr id="45" name="Picture 44">
            <a:extLst>
              <a:ext uri="{FF2B5EF4-FFF2-40B4-BE49-F238E27FC236}">
                <a16:creationId xmlns:a16="http://schemas.microsoft.com/office/drawing/2014/main" id="{D74EF02C-16D4-4271-A97D-158E2D49DD98}"/>
              </a:ext>
            </a:extLst>
          </p:cNvPr>
          <p:cNvPicPr>
            <a:picLocks noChangeAspect="1"/>
          </p:cNvPicPr>
          <p:nvPr/>
        </p:nvPicPr>
        <p:blipFill>
          <a:blip r:embed="rId12"/>
          <a:stretch>
            <a:fillRect/>
          </a:stretch>
        </p:blipFill>
        <p:spPr>
          <a:xfrm>
            <a:off x="9343119" y="3484862"/>
            <a:ext cx="1259326" cy="1878495"/>
          </a:xfrm>
          <a:prstGeom prst="rect">
            <a:avLst/>
          </a:prstGeom>
        </p:spPr>
      </p:pic>
      <p:sp>
        <p:nvSpPr>
          <p:cNvPr id="46" name="TextBox 45">
            <a:extLst>
              <a:ext uri="{FF2B5EF4-FFF2-40B4-BE49-F238E27FC236}">
                <a16:creationId xmlns:a16="http://schemas.microsoft.com/office/drawing/2014/main" id="{076BDC38-2093-4727-A0C1-F940784C6327}"/>
              </a:ext>
            </a:extLst>
          </p:cNvPr>
          <p:cNvSpPr txBox="1"/>
          <p:nvPr/>
        </p:nvSpPr>
        <p:spPr>
          <a:xfrm>
            <a:off x="642884" y="1327335"/>
            <a:ext cx="765081" cy="4315055"/>
          </a:xfrm>
          <a:prstGeom prst="rect">
            <a:avLst/>
          </a:prstGeom>
          <a:noFill/>
        </p:spPr>
        <p:txBody>
          <a:bodyPr vert="wordArtVert" wrap="square" rtlCol="0">
            <a:spAutoFit/>
          </a:bodyPr>
          <a:lstStyle/>
          <a:p>
            <a:r>
              <a:rPr lang="sr-Cyrl-RS" sz="3200" b="1" dirty="0">
                <a:solidFill>
                  <a:schemeClr val="bg1"/>
                </a:solidFill>
              </a:rPr>
              <a:t>Садржај</a:t>
            </a:r>
            <a:endParaRPr lang="en-US" sz="3200" b="1" dirty="0">
              <a:solidFill>
                <a:schemeClr val="bg1"/>
              </a:solidFill>
            </a:endParaRPr>
          </a:p>
        </p:txBody>
      </p:sp>
      <p:sp>
        <p:nvSpPr>
          <p:cNvPr id="47" name="TextBox 46">
            <a:extLst>
              <a:ext uri="{FF2B5EF4-FFF2-40B4-BE49-F238E27FC236}">
                <a16:creationId xmlns:a16="http://schemas.microsoft.com/office/drawing/2014/main" id="{2A990911-8C61-4157-8D9E-1B78833FDC43}"/>
              </a:ext>
            </a:extLst>
          </p:cNvPr>
          <p:cNvSpPr txBox="1"/>
          <p:nvPr/>
        </p:nvSpPr>
        <p:spPr>
          <a:xfrm>
            <a:off x="4962925" y="5603071"/>
            <a:ext cx="5959707" cy="369332"/>
          </a:xfrm>
          <a:prstGeom prst="rect">
            <a:avLst/>
          </a:prstGeom>
          <a:noFill/>
        </p:spPr>
        <p:txBody>
          <a:bodyPr wrap="square" rtlCol="0">
            <a:spAutoFit/>
          </a:bodyPr>
          <a:lstStyle/>
          <a:p>
            <a:r>
              <a:rPr lang="sr-Cyrl-RS" dirty="0">
                <a:solidFill>
                  <a:schemeClr val="bg1"/>
                </a:solidFill>
              </a:rPr>
              <a:t>Ученик сам бира редослед израде задатака.</a:t>
            </a:r>
            <a:endParaRPr lang="en-US" dirty="0">
              <a:solidFill>
                <a:schemeClr val="bg1"/>
              </a:solidFill>
            </a:endParaRPr>
          </a:p>
        </p:txBody>
      </p:sp>
    </p:spTree>
    <p:extLst>
      <p:ext uri="{BB962C8B-B14F-4D97-AF65-F5344CB8AC3E}">
        <p14:creationId xmlns:p14="http://schemas.microsoft.com/office/powerpoint/2010/main" val="210364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1272</TotalTime>
  <Words>1504</Words>
  <Application>Microsoft Office PowerPoint</Application>
  <PresentationFormat>Widescreen</PresentationFormat>
  <Paragraphs>44</Paragraphs>
  <Slides>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5" baseType="lpstr">
      <vt:lpstr>Arial</vt:lpstr>
      <vt:lpstr>Century Gothic</vt:lpstr>
      <vt:lpstr>Wingdings 3</vt:lpstr>
      <vt:lpstr>Ion Boardroom</vt:lpstr>
      <vt:lpstr>Microsoft Word 97 - 2003 Document</vt:lpstr>
      <vt:lpstr>Microsoft Word Document</vt:lpstr>
      <vt:lpstr> „Мој дека је био трешња“ Анђела Нанети</vt:lpstr>
      <vt:lpstr>Сажетак рада</vt:lpstr>
      <vt:lpstr>предмет: сРПСКИ ЈЕЗИК И КЊИЖЕВНОСТ  Код учионоце: a7xxek7 Гугл учионица за шести разред   ДОСАДАШЊА РЕАЛИЗАЦИЈА: Наставна тема је реализована са ученицима.  Предметни наставник: Виолета Драшковић   Основна школа „Др Јован Цвијић“ Смедерево  Анђела Нанети Мој дека је био трешња обрада домаће лектире, шести разред. </vt:lpstr>
      <vt:lpstr>PowerPoint Presentation</vt:lpstr>
      <vt:lpstr>Час почиње одласком у Гугл учионицу где се на стриму налази објава задатка. Презентација је на сајту https://www.thinglink.com/scene/1310608845847920642  Отварањем интерактивне презентације ученици могу да кликну на различите иконе које садрже занимљиве задатке. Предложен је редослед израде, али он може да се мења, тј. ученик може да уради оно што му се прво свиди. </vt:lpstr>
      <vt:lpstr>      1. Увод у час: Разговор о значају баке и деке у животу детета.   2. Биографија писца  Дати су основни подаци. Ученик може да их допуни истраживањем извора и тиме добије поене за рад.  3. Стављена је књига у ПДФ формату за ученике који због ванредног стања нису могли да пронађу књигу. 4. Дата је тема за дискусију – колико се разликује живот у граду од живота у селу у делу и иначе...  5. Стављена су истраживачки задаци за основни, средњи и напредни ниво. Ученик сам бира ниво који може жели да уради.  6. УЧЕНИЦИМА ЈЕ ДАТА могућност да погледају руски анимирани филм титлован на енглеском на тему дела.   7. Кратка онлајн дискусија где су ученики писали о својим утисцима, ставовима и мишљењу о разликама и сличностима филма и романа.   8. Кратка провера знања и разумевања дела десетоминутним тестом.  9. Пронађи синониме - Повезивање са језичком културом – задатак за ученике је да пронађу што више речи који описују особине деке отавијана  10. Домаћи задатак – писање састава на тему Шта ми све недостаје од када нисам са баком/деком.. За оне који желе више дат је квиз о стилским фигурама у делу „Мој дека је био трешња“</vt:lpstr>
      <vt:lpstr>Обрада домаће лектире замишљена је кроз два наставна часа.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Настава на даљину „Мој дека је био трешња“ Анђела Нанети</dc:title>
  <dc:creator>Violeta Drašković</dc:creator>
  <cp:lastModifiedBy>Violeta Drašković</cp:lastModifiedBy>
  <cp:revision>61</cp:revision>
  <dcterms:created xsi:type="dcterms:W3CDTF">2020-04-26T14:43:20Z</dcterms:created>
  <dcterms:modified xsi:type="dcterms:W3CDTF">2020-04-27T14:34:37Z</dcterms:modified>
</cp:coreProperties>
</file>